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1903" r:id="rId5"/>
    <p:sldId id="1902" r:id="rId6"/>
    <p:sldId id="1934" r:id="rId7"/>
    <p:sldId id="1935" r:id="rId8"/>
    <p:sldId id="1905" r:id="rId9"/>
    <p:sldId id="2001" r:id="rId10"/>
    <p:sldId id="2002" r:id="rId11"/>
    <p:sldId id="2003" r:id="rId12"/>
    <p:sldId id="2004" r:id="rId13"/>
    <p:sldId id="2005" r:id="rId14"/>
    <p:sldId id="2006" r:id="rId15"/>
    <p:sldId id="2007" r:id="rId16"/>
    <p:sldId id="1940" r:id="rId17"/>
    <p:sldId id="2013" r:id="rId18"/>
    <p:sldId id="2014" r:id="rId19"/>
    <p:sldId id="2015" r:id="rId20"/>
    <p:sldId id="2016" r:id="rId21"/>
    <p:sldId id="2017" r:id="rId22"/>
    <p:sldId id="2018" r:id="rId23"/>
    <p:sldId id="1947" r:id="rId24"/>
    <p:sldId id="1972" r:id="rId25"/>
    <p:sldId id="2023" r:id="rId26"/>
    <p:sldId id="2008" r:id="rId27"/>
    <p:sldId id="2009" r:id="rId28"/>
    <p:sldId id="2010" r:id="rId29"/>
    <p:sldId id="2011" r:id="rId30"/>
    <p:sldId id="2012" r:id="rId31"/>
    <p:sldId id="1954" r:id="rId32"/>
    <p:sldId id="2024" r:id="rId33"/>
    <p:sldId id="1990" r:id="rId34"/>
    <p:sldId id="1991" r:id="rId35"/>
    <p:sldId id="1992" r:id="rId36"/>
    <p:sldId id="1960" r:id="rId37"/>
    <p:sldId id="1974" r:id="rId38"/>
    <p:sldId id="1975" r:id="rId39"/>
    <p:sldId id="1964" r:id="rId40"/>
    <p:sldId id="1993" r:id="rId41"/>
    <p:sldId id="1994" r:id="rId42"/>
    <p:sldId id="1995" r:id="rId43"/>
    <p:sldId id="1996" r:id="rId44"/>
    <p:sldId id="1997" r:id="rId45"/>
    <p:sldId id="1998" r:id="rId46"/>
    <p:sldId id="1999" r:id="rId47"/>
    <p:sldId id="2000" r:id="rId48"/>
    <p:sldId id="2019" r:id="rId49"/>
    <p:sldId id="2020" r:id="rId50"/>
    <p:sldId id="2021" r:id="rId51"/>
    <p:sldId id="2022" r:id="rId52"/>
    <p:sldId id="1932" r:id="rId53"/>
    <p:sldId id="1868" r:id="rId54"/>
    <p:sldId id="289" r:id="rId55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936516-F14B-4F31-8078-4E6356CBBBF0}" name="Sebastian Sahla" initials="SS" userId="S::ssahla@eiti.org::7d1b455b-48a2-4fe3-9b75-163f0c6439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7"/>
    <a:srgbClr val="89AA2E"/>
    <a:srgbClr val="0090BF"/>
    <a:srgbClr val="005B8C"/>
    <a:srgbClr val="FFFFFF"/>
    <a:srgbClr val="00C3F0"/>
    <a:srgbClr val="797979"/>
    <a:srgbClr val="0090BD"/>
    <a:srgbClr val="2C8536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BB6CC-14E2-D046-B8A6-BB5EEC0053EF}" v="48" dt="2024-05-28T14:57:12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6327" autoAdjust="0"/>
  </p:normalViewPr>
  <p:slideViewPr>
    <p:cSldViewPr snapToGrid="0">
      <p:cViewPr>
        <p:scale>
          <a:sx n="135" d="100"/>
          <a:sy n="135" d="100"/>
        </p:scale>
        <p:origin x="216" y="-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7F45FF-B50E-BC64-5543-B4EE6A6D8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940EF-6D6E-C37C-8B43-21B2611B04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FF2F-92CD-9644-8092-FB04B2C2819D}" type="datetimeFigureOut">
              <a:rPr lang="en-US" smtClean="0"/>
              <a:t>5/28/24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17E65-1532-701D-E7BA-F153DAC53A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C5C3-9E4F-363F-6FDF-0741E74AA8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9B0C6-90D5-4E4D-9246-DF4C287731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4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0302-BE9E-8A47-8FBA-EF4A5D6A0C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498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82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882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359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06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9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112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900" dirty="0">
                <a:effectLst/>
                <a:latin typeface="Franklin Gothic Book" panose="020B05030201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501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794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215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882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52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211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0793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195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GB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810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422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9084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168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00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248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529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5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945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733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effectLst/>
                <a:latin typeface="Franklin Gothic Book" panose="020B05030201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4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8993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base">
              <a:buFontTx/>
              <a:buChar char="-"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0673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6936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GB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380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8816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8213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4766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597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6169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 fontAlgn="base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4541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7340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8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91672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238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x-none" sz="18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323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solidFill>
                <a:srgbClr val="0090BF"/>
              </a:solidFill>
              <a:latin typeface="Franklin Gothic Book" panose="020B05030201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8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effectLst/>
                <a:latin typeface="Franklin Gothic Book" panose="020B05030201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260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74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286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 dirty="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49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 turbines in the ocean&#10;&#10;Description automatically generated">
            <a:extLst>
              <a:ext uri="{FF2B5EF4-FFF2-40B4-BE49-F238E27FC236}">
                <a16:creationId xmlns:a16="http://schemas.microsoft.com/office/drawing/2014/main" id="{F929ADEF-2662-1286-7898-0A3B7AC76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59" y="-2"/>
            <a:ext cx="1137704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rgbClr val="1BC2EE">
                  <a:alpha val="84551"/>
                </a:srgbClr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18D56-2F65-2345-986D-6A6A64346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55B5D0-FBF1-164D-8B43-EE8BE2276F5F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0" i="0" kern="1200" noProof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The global standard for the good governance of oil, gas and mineral resources.</a:t>
            </a:r>
            <a:endParaRPr lang="en-GB" sz="2000" b="0" i="0" noProof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034F08-2E77-80DA-F88B-7E29D02A9085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D3322B-25E7-12B3-4115-D3911DCB2E14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A1D9AF-53FD-A902-F732-559BB70A7A56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F62103-F0E3-F7FE-4CE7-B3AAF1709C64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4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8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5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6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6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8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7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4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1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55045F-EFB2-836C-297B-03B00235D5C5}"/>
              </a:ext>
            </a:extLst>
          </p:cNvPr>
          <p:cNvSpPr/>
          <p:nvPr userDrawn="1"/>
        </p:nvSpPr>
        <p:spPr>
          <a:xfrm>
            <a:off x="636493" y="2604654"/>
            <a:ext cx="11555508" cy="3681846"/>
          </a:xfrm>
          <a:prstGeom prst="rect">
            <a:avLst/>
          </a:prstGeom>
          <a:solidFill>
            <a:schemeClr val="tx2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5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3CB711-1DC6-98C2-0238-8C8C8AEDB3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6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3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EEFD6A-810A-D460-768B-4FED3655FC13}"/>
              </a:ext>
            </a:extLst>
          </p:cNvPr>
          <p:cNvSpPr/>
          <p:nvPr userDrawn="1"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accent4">
              <a:alpha val="151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4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4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rgbClr val="89AA2E">
              <a:alpha val="146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rgbClr val="89AA2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93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5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accent5">
              <a:lumMod val="20000"/>
              <a:lumOff val="80000"/>
              <a:alpha val="146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0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6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accent6">
              <a:lumMod val="20000"/>
              <a:lumOff val="80000"/>
              <a:alpha val="146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6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with imag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4F2049E2-5D62-9F41-ACD6-231A22C20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78CED7-1B95-B54B-967E-5A9C799EA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3D38AA-ACB5-4C42-9C8B-E6188D4EB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F0900-427D-C54E-8B7E-FE2A4DF85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1A58E3-4FEB-7F4F-BE0F-B059D67E39B7}"/>
              </a:ext>
            </a:extLst>
          </p:cNvPr>
          <p:cNvSpPr/>
          <p:nvPr userDrawn="1"/>
        </p:nvSpPr>
        <p:spPr>
          <a:xfrm>
            <a:off x="643435" y="522868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489C5E-01B9-A44F-8C09-25A33D507AB2}"/>
              </a:ext>
            </a:extLst>
          </p:cNvPr>
          <p:cNvSpPr/>
          <p:nvPr userDrawn="1"/>
        </p:nvSpPr>
        <p:spPr>
          <a:xfrm>
            <a:off x="4074728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A21D7-8597-D64F-803E-53A5D42A29C3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50B22-B830-B747-B47D-4A978996033B}"/>
              </a:ext>
            </a:extLst>
          </p:cNvPr>
          <p:cNvSpPr/>
          <p:nvPr userDrawn="1"/>
        </p:nvSpPr>
        <p:spPr>
          <a:xfrm>
            <a:off x="2287473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94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7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accent2">
              <a:lumMod val="20000"/>
              <a:lumOff val="80000"/>
              <a:alpha val="146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9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with imag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CBBB60AB-D187-B94C-89DD-226E326D11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0C876-71FD-7C45-80C5-76C71DFC4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998A1A-FD10-F24F-9824-FA4018CAF4F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C024B3-2786-E946-837A-A9623899FAAC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E1013-46BC-F648-8C7F-359A428369FB}"/>
              </a:ext>
            </a:extLst>
          </p:cNvPr>
          <p:cNvSpPr/>
          <p:nvPr userDrawn="1"/>
        </p:nvSpPr>
        <p:spPr>
          <a:xfrm>
            <a:off x="2233056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5CD5D1-269C-29EA-BB33-602E28FBE814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50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nd 2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629E4-6460-A14A-9BC9-0B8BB909E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09B745A-5D26-C047-A9C7-9C5BEFF193A1}"/>
              </a:ext>
            </a:extLst>
          </p:cNvPr>
          <p:cNvSpPr/>
          <p:nvPr userDrawn="1"/>
        </p:nvSpPr>
        <p:spPr>
          <a:xfrm rot="10800000">
            <a:off x="11308653" y="611853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EE9FA9-A327-6248-967F-893ADCB92D87}"/>
              </a:ext>
            </a:extLst>
          </p:cNvPr>
          <p:cNvSpPr/>
          <p:nvPr userDrawn="1"/>
        </p:nvSpPr>
        <p:spPr>
          <a:xfrm rot="10800000">
            <a:off x="8389870" y="657779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F2C8DD-E55E-5E49-8657-720F9A9D4DF2}"/>
              </a:ext>
            </a:extLst>
          </p:cNvPr>
          <p:cNvSpPr/>
          <p:nvPr userDrawn="1"/>
        </p:nvSpPr>
        <p:spPr>
          <a:xfrm rot="10800000">
            <a:off x="4285761" y="549543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BC6AF-5607-7D45-B183-9BDF4622ED45}"/>
              </a:ext>
            </a:extLst>
          </p:cNvPr>
          <p:cNvSpPr/>
          <p:nvPr userDrawn="1"/>
        </p:nvSpPr>
        <p:spPr>
          <a:xfrm rot="10800000">
            <a:off x="3261" y="5500246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49D84C-C42E-611A-A02C-B69D7DC9A0C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8CA0F-C57D-C985-6364-5DFE508B600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43F41-38AC-6213-715D-0F80B3BCCE30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E512E4-01F7-13F0-05BC-3610B5323BA6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6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with imag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9C52459-D2B3-C546-9363-E84D342AF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812" y="1194998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4000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019792"/>
            <a:ext cx="4712614" cy="23383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50554C5D-EF36-E249-B10A-0FB9A042C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0227" y="1194998"/>
            <a:ext cx="5781772" cy="4781596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4290E2-A1A3-B741-9CBD-D98316A373CB}"/>
              </a:ext>
            </a:extLst>
          </p:cNvPr>
          <p:cNvSpPr/>
          <p:nvPr userDrawn="1"/>
        </p:nvSpPr>
        <p:spPr>
          <a:xfrm rot="10800000">
            <a:off x="642812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A7434-1A7A-2B4E-8EE6-16FCE790ADC7}"/>
              </a:ext>
            </a:extLst>
          </p:cNvPr>
          <p:cNvSpPr/>
          <p:nvPr userDrawn="1"/>
        </p:nvSpPr>
        <p:spPr>
          <a:xfrm rot="10800000">
            <a:off x="4798353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355435-836E-A844-9369-3492A9CEC711}"/>
              </a:ext>
            </a:extLst>
          </p:cNvPr>
          <p:cNvSpPr/>
          <p:nvPr userDrawn="1"/>
        </p:nvSpPr>
        <p:spPr>
          <a:xfrm rot="10800000">
            <a:off x="7838104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C1036-51BC-E244-A360-023C7327BB3A}"/>
              </a:ext>
            </a:extLst>
          </p:cNvPr>
          <p:cNvSpPr/>
          <p:nvPr userDrawn="1"/>
        </p:nvSpPr>
        <p:spPr>
          <a:xfrm rot="10800000">
            <a:off x="1187088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05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with copy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2" y="2019792"/>
            <a:ext cx="10905753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E9526-326B-8E6B-E175-A11FFB71DEE7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FCD0E7-E867-15B4-24B3-B86122988525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2CBEE6-4B97-EAAC-52A0-4A7750EC87B4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A2AB04-D861-FBE7-DD78-C60998C81DF4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2" y="2019792"/>
            <a:ext cx="10905753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89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1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56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92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3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4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77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4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rgbClr val="89AA2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1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end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25910-2A8E-644C-8AE0-0D8893931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A5F1C2-D968-234A-B538-0EFF43A1AED5}"/>
              </a:ext>
            </a:extLst>
          </p:cNvPr>
          <p:cNvSpPr/>
          <p:nvPr userDrawn="1"/>
        </p:nvSpPr>
        <p:spPr>
          <a:xfrm rot="10800000">
            <a:off x="9014878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62827-34BE-A04E-AE24-AC13E6DB7C89}"/>
              </a:ext>
            </a:extLst>
          </p:cNvPr>
          <p:cNvSpPr/>
          <p:nvPr userDrawn="1"/>
        </p:nvSpPr>
        <p:spPr>
          <a:xfrm rot="10800000">
            <a:off x="407300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C4FF4-C8E8-DB4B-98FF-6684A75F5CC4}"/>
              </a:ext>
            </a:extLst>
          </p:cNvPr>
          <p:cNvSpPr/>
          <p:nvPr userDrawn="1"/>
        </p:nvSpPr>
        <p:spPr>
          <a:xfrm rot="10800000">
            <a:off x="154010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96B0C4-03B6-C640-86AD-1224C56F4507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1A6720-31D7-7672-04FC-95F40C45D2FC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88BF7-5E45-2020-5330-1E8AC9E9FB57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FDC3E-8F09-2598-05E6-E1922C39FD4F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2BF29-5999-9A4E-73CC-21648743647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230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5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70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6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96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7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04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3" y="1194998"/>
            <a:ext cx="7072534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7072534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D776-D791-A645-9ECF-9C0B75DAE595}"/>
              </a:ext>
            </a:extLst>
          </p:cNvPr>
          <p:cNvSpPr/>
          <p:nvPr userDrawn="1"/>
        </p:nvSpPr>
        <p:spPr>
          <a:xfrm>
            <a:off x="7715346" y="1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608E4-FCDF-7341-BDDE-2D407FE18E82}"/>
              </a:ext>
            </a:extLst>
          </p:cNvPr>
          <p:cNvSpPr/>
          <p:nvPr userDrawn="1"/>
        </p:nvSpPr>
        <p:spPr>
          <a:xfrm>
            <a:off x="4117877" y="28020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3FFE0-A21C-7741-92B5-34AB4E684857}"/>
              </a:ext>
            </a:extLst>
          </p:cNvPr>
          <p:cNvSpPr/>
          <p:nvPr userDrawn="1"/>
        </p:nvSpPr>
        <p:spPr>
          <a:xfrm>
            <a:off x="642812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bilde 12">
            <a:extLst>
              <a:ext uri="{FF2B5EF4-FFF2-40B4-BE49-F238E27FC236}">
                <a16:creationId xmlns:a16="http://schemas.microsoft.com/office/drawing/2014/main" id="{BEEEAE90-EF8E-3743-B611-305BD4EAA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6457" y="0"/>
            <a:ext cx="4155543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04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 columns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1" y="2019792"/>
            <a:ext cx="5349279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F9C66D-8089-0746-B8A4-495F8E5FB85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2341" y="2019792"/>
            <a:ext cx="5336224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934582-449C-A148-BDAE-61909D5B5E12}"/>
              </a:ext>
            </a:extLst>
          </p:cNvPr>
          <p:cNvSpPr/>
          <p:nvPr userDrawn="1"/>
        </p:nvSpPr>
        <p:spPr>
          <a:xfrm rot="10800000">
            <a:off x="9214778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616DA5-BD52-274B-9153-B2B3662CBC1B}"/>
              </a:ext>
            </a:extLst>
          </p:cNvPr>
          <p:cNvSpPr/>
          <p:nvPr userDrawn="1"/>
        </p:nvSpPr>
        <p:spPr>
          <a:xfrm rot="10800000">
            <a:off x="11870888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D040E1-F8FE-A740-A085-8E23C694EFF2}"/>
              </a:ext>
            </a:extLst>
          </p:cNvPr>
          <p:cNvSpPr/>
          <p:nvPr userDrawn="1"/>
        </p:nvSpPr>
        <p:spPr>
          <a:xfrm rot="10800000">
            <a:off x="0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7A923-9D2B-5F40-8C62-9B40955AFD66}"/>
              </a:ext>
            </a:extLst>
          </p:cNvPr>
          <p:cNvSpPr/>
          <p:nvPr userDrawn="1"/>
        </p:nvSpPr>
        <p:spPr>
          <a:xfrm rot="10800000">
            <a:off x="430803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06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8B0B10B0-4594-B242-A30B-AA4A58E639BA}"/>
              </a:ext>
            </a:extLst>
          </p:cNvPr>
          <p:cNvSpPr/>
          <p:nvPr userDrawn="1"/>
        </p:nvSpPr>
        <p:spPr>
          <a:xfrm>
            <a:off x="10887" y="0"/>
            <a:ext cx="12191999" cy="6858000"/>
          </a:xfrm>
          <a:prstGeom prst="rect">
            <a:avLst/>
          </a:prstGeom>
          <a:gradFill>
            <a:gsLst>
              <a:gs pos="0">
                <a:srgbClr val="165B89">
                  <a:alpha val="90000"/>
                </a:srgbClr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7C25C8FC-A7C2-AA46-A1E0-0406475D1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41E2E8A4-CB22-7142-8F74-F8FBD66CCDFA}"/>
              </a:ext>
            </a:extLst>
          </p:cNvPr>
          <p:cNvSpPr/>
          <p:nvPr userDrawn="1"/>
        </p:nvSpPr>
        <p:spPr>
          <a:xfrm>
            <a:off x="104748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912EACA-5C97-D24F-81B5-12CB6086A0D1}"/>
              </a:ext>
            </a:extLst>
          </p:cNvPr>
          <p:cNvSpPr/>
          <p:nvPr userDrawn="1"/>
        </p:nvSpPr>
        <p:spPr>
          <a:xfrm>
            <a:off x="960120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169053A-218D-D14B-82C7-6DBC45C600B0}"/>
              </a:ext>
            </a:extLst>
          </p:cNvPr>
          <p:cNvSpPr/>
          <p:nvPr userDrawn="1"/>
        </p:nvSpPr>
        <p:spPr>
          <a:xfrm>
            <a:off x="64294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DC59BF02-48F2-FC4E-8066-33BC621DE77C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CF3B2062-9F54-2140-A66F-11E1014B4B52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8521A50A-A709-5A43-949F-0FE17BE3DE58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39C69104-D01D-F14B-AF17-92AD971CED07}"/>
              </a:ext>
            </a:extLst>
          </p:cNvPr>
          <p:cNvSpPr/>
          <p:nvPr userDrawn="1"/>
        </p:nvSpPr>
        <p:spPr>
          <a:xfrm rot="10800000">
            <a:off x="11881774" y="54954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4E812410-1ABE-A44D-A32E-B76F37F862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15E48DE-B486-C241-A458-CBBC152CC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32671-954A-4D47-AEBD-92085E3FB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76726F-8C3B-0546-8866-07AE701F98A0}"/>
              </a:ext>
            </a:extLst>
          </p:cNvPr>
          <p:cNvSpPr/>
          <p:nvPr userDrawn="1"/>
        </p:nvSpPr>
        <p:spPr>
          <a:xfrm>
            <a:off x="104748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56FD8-7113-754C-9729-F1C9944FB0A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9F1DD6-A7B1-6B47-8C2B-C92917CB278A}"/>
              </a:ext>
            </a:extLst>
          </p:cNvPr>
          <p:cNvSpPr/>
          <p:nvPr userDrawn="1"/>
        </p:nvSpPr>
        <p:spPr>
          <a:xfrm>
            <a:off x="960120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BFBFE-08EC-044E-9B34-EDCB6E8F5CCB}"/>
              </a:ext>
            </a:extLst>
          </p:cNvPr>
          <p:cNvSpPr/>
          <p:nvPr userDrawn="1"/>
        </p:nvSpPr>
        <p:spPr>
          <a:xfrm>
            <a:off x="64294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482C08-3221-8C4B-A9E2-4C2932758D51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F0DAD0-348C-2340-8890-967C7D130063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13141B-1C4F-564D-A9F3-1D18838993D2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DE8C83-902E-0A45-99C3-F52DE7023521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869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2">
    <p:bg>
      <p:bgPr>
        <a:gradFill>
          <a:gsLst>
            <a:gs pos="0">
              <a:srgbClr val="F6A70A"/>
            </a:gs>
            <a:gs pos="100000">
              <a:srgbClr val="F6A70A">
                <a:alpha val="6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386ECBC-C7C3-1341-B043-F1716F0472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CCF850-7C43-D348-8905-4C010A30B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B582B-8CC5-9A48-A187-76EA0BBBC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997BC9-6867-A34E-A786-A52F8C222B02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26EC4-917D-D548-8A65-11892014778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2122A4-C6CD-634E-949C-05BC5DD1536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80296F-2C04-7F4D-8950-600E9AC8C63C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C923F-8D4E-E445-B988-42626CD04CA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030D7E-3905-BC42-97AC-B9829203042A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8ED67-7D9A-ED44-8223-236EE4D19E20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8EB33-0A75-3A4A-B109-C02D37D5DEB3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047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3">
    <p:bg>
      <p:bgPr>
        <a:gradFill>
          <a:gsLst>
            <a:gs pos="0">
              <a:srgbClr val="2B8636"/>
            </a:gs>
            <a:gs pos="100000">
              <a:srgbClr val="89AA2E">
                <a:alpha val="8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F8A1702-EB3B-6C41-892C-1DDA8568B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0665218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6EDD975-2603-2042-A253-1F1147E3D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0665218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4446C-151C-3B4F-870B-48CF87460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BCFEA4-C757-3149-8B4F-01C948142529}"/>
              </a:ext>
            </a:extLst>
          </p:cNvPr>
          <p:cNvSpPr/>
          <p:nvPr userDrawn="1"/>
        </p:nvSpPr>
        <p:spPr>
          <a:xfrm>
            <a:off x="6031803" y="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6469FF-800C-EE47-8166-9F60C0567EA3}"/>
              </a:ext>
            </a:extLst>
          </p:cNvPr>
          <p:cNvSpPr/>
          <p:nvPr userDrawn="1"/>
        </p:nvSpPr>
        <p:spPr>
          <a:xfrm>
            <a:off x="10987541" y="45926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F0583-0F99-0944-9919-27F7C4990977}"/>
              </a:ext>
            </a:extLst>
          </p:cNvPr>
          <p:cNvSpPr/>
          <p:nvPr userDrawn="1"/>
        </p:nvSpPr>
        <p:spPr>
          <a:xfrm>
            <a:off x="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CBEFAD-B213-5041-8C81-59B586F04A19}"/>
              </a:ext>
            </a:extLst>
          </p:cNvPr>
          <p:cNvSpPr/>
          <p:nvPr userDrawn="1"/>
        </p:nvSpPr>
        <p:spPr>
          <a:xfrm>
            <a:off x="3501261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3719D7-BF86-6241-BACF-F33B44F0CD20}"/>
              </a:ext>
            </a:extLst>
          </p:cNvPr>
          <p:cNvSpPr/>
          <p:nvPr userDrawn="1"/>
        </p:nvSpPr>
        <p:spPr>
          <a:xfrm rot="10800000">
            <a:off x="11308653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F7A9D-C767-B74B-98D3-DD63B07EBD14}"/>
              </a:ext>
            </a:extLst>
          </p:cNvPr>
          <p:cNvSpPr/>
          <p:nvPr userDrawn="1"/>
        </p:nvSpPr>
        <p:spPr>
          <a:xfrm rot="10800000">
            <a:off x="437568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4CD40C-BB5D-7E42-9679-DA118B2BCC94}"/>
              </a:ext>
            </a:extLst>
          </p:cNvPr>
          <p:cNvSpPr/>
          <p:nvPr userDrawn="1"/>
        </p:nvSpPr>
        <p:spPr>
          <a:xfrm rot="10800000">
            <a:off x="6096000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1D9119-753A-FE41-8767-645656A5395B}"/>
              </a:ext>
            </a:extLst>
          </p:cNvPr>
          <p:cNvSpPr/>
          <p:nvPr userDrawn="1"/>
        </p:nvSpPr>
        <p:spPr>
          <a:xfrm rot="10800000">
            <a:off x="85942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64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4">
    <p:bg>
      <p:bgPr>
        <a:gradFill>
          <a:gsLst>
            <a:gs pos="0">
              <a:srgbClr val="D24228"/>
            </a:gs>
            <a:gs pos="100000">
              <a:srgbClr val="E17980">
                <a:alpha val="9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114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5">
    <p:bg>
      <p:bgPr>
        <a:gradFill>
          <a:gsLst>
            <a:gs pos="0">
              <a:srgbClr val="6D5339"/>
            </a:gs>
            <a:gs pos="100000">
              <a:srgbClr val="EBCB9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65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taglin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00D4C1-CA83-924C-ACF6-7A56C964A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F097DB4-7D69-F446-9FAB-5641F169D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2FDEDD4-3C78-3343-9A10-1A3EE7C62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69D740-F336-9140-824F-BE835F2B8E3D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The global standard for the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good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governance</a:t>
            </a:r>
            <a:b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of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oil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, gas and mineral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resources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.</a:t>
            </a:r>
            <a:endParaRPr lang="nb-NO" sz="2000" b="0" i="0" dirty="0">
              <a:solidFill>
                <a:srgbClr val="002157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50565-75BE-D718-8E20-0B96DB86B4F6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083D6-DD01-CF3B-B361-D73BDF5719E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30D7E-4B3E-33C7-0FC0-EF796EB0779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B9B0FA-6321-7F0D-D7BD-27F72A96479D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26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A958BBD-B190-9446-927B-1BAEDF8B5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B570E-21A5-99EE-67A3-CB44E2087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734" y="-1"/>
            <a:ext cx="10578006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8BB3D-1CD5-15EA-55D8-6E7011FE809F}"/>
              </a:ext>
            </a:extLst>
          </p:cNvPr>
          <p:cNvSpPr/>
          <p:nvPr userDrawn="1"/>
        </p:nvSpPr>
        <p:spPr>
          <a:xfrm>
            <a:off x="0" y="-1"/>
            <a:ext cx="12192000" cy="6874042"/>
          </a:xfrm>
          <a:prstGeom prst="rect">
            <a:avLst/>
          </a:prstGeom>
          <a:gradFill>
            <a:gsLst>
              <a:gs pos="0">
                <a:srgbClr val="1BC2EE">
                  <a:alpha val="84551"/>
                </a:srgbClr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5558E-B898-054A-B73E-FE784DD63D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1A77DE0D-EDC8-BD42-90E0-094F5E382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2ECE2-560F-2845-91F0-CE0CC0CD3314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>
                <a:solidFill>
                  <a:srgbClr val="FFFFFF"/>
                </a:solidFill>
              </a:rPr>
              <a:t>www.eiti.org</a:t>
            </a:r>
            <a:endParaRPr lang="nb-NO" sz="1400">
              <a:solidFill>
                <a:srgbClr val="FFFFFF"/>
              </a:solidFill>
            </a:endParaRPr>
          </a:p>
          <a:p>
            <a:r>
              <a:rPr lang="nb-NO" sz="1400">
                <a:solidFill>
                  <a:srgbClr val="FFFFFF"/>
                </a:solidFill>
              </a:rPr>
              <a:t>@</a:t>
            </a:r>
            <a:r>
              <a:rPr lang="nb-NO" sz="1400" err="1">
                <a:solidFill>
                  <a:srgbClr val="FFFFFF"/>
                </a:solidFill>
              </a:rPr>
              <a:t>EITIorg</a:t>
            </a:r>
            <a:endParaRPr lang="nb-NO" sz="140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286762-D87B-F5FC-9E57-C91FFF9683C8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04306-8F91-4BB8-A94E-F544B6410CBE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9F172-9B96-C5F2-B8D5-8A46C37A45F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EEC2E8-6C1F-2D92-998E-D1635C24B904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99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49AE6F-E19C-A941-AFAF-9A6AD40CEF82}"/>
              </a:ext>
            </a:extLst>
          </p:cNvPr>
          <p:cNvSpPr/>
          <p:nvPr userDrawn="1"/>
        </p:nvSpPr>
        <p:spPr>
          <a:xfrm>
            <a:off x="0" y="459260"/>
            <a:ext cx="883347" cy="280207"/>
          </a:xfrm>
          <a:prstGeom prst="rect">
            <a:avLst/>
          </a:prstGeom>
          <a:solidFill>
            <a:srgbClr val="009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C020A5-4687-B34F-9A8C-86567B4C9A9A}"/>
              </a:ext>
            </a:extLst>
          </p:cNvPr>
          <p:cNvSpPr/>
          <p:nvPr userDrawn="1"/>
        </p:nvSpPr>
        <p:spPr>
          <a:xfrm>
            <a:off x="8090434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7FAB2-898D-7949-B255-53D40E4BE1E2}"/>
              </a:ext>
            </a:extLst>
          </p:cNvPr>
          <p:cNvSpPr/>
          <p:nvPr userDrawn="1"/>
        </p:nvSpPr>
        <p:spPr>
          <a:xfrm>
            <a:off x="11313170" y="1082351"/>
            <a:ext cx="878830" cy="280207"/>
          </a:xfrm>
          <a:prstGeom prst="rect">
            <a:avLst/>
          </a:prstGeom>
          <a:solidFill>
            <a:srgbClr val="002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EC463A-E2A6-5944-82A5-DEAB1D87A9D8}"/>
              </a:ext>
            </a:extLst>
          </p:cNvPr>
          <p:cNvSpPr/>
          <p:nvPr userDrawn="1"/>
        </p:nvSpPr>
        <p:spPr>
          <a:xfrm>
            <a:off x="5870234" y="1077544"/>
            <a:ext cx="321112" cy="280207"/>
          </a:xfrm>
          <a:prstGeom prst="rect">
            <a:avLst/>
          </a:prstGeom>
          <a:solidFill>
            <a:srgbClr val="005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B15DB75-8F7F-7347-B7EE-37CBE3ABD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00215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104C9-D1B6-8544-9499-7875078E02A9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>
                <a:solidFill>
                  <a:srgbClr val="002157"/>
                </a:solidFill>
              </a:rPr>
              <a:t>www.eiti.org</a:t>
            </a:r>
            <a:endParaRPr lang="nb-NO" sz="1400">
              <a:solidFill>
                <a:srgbClr val="002157"/>
              </a:solidFill>
            </a:endParaRPr>
          </a:p>
          <a:p>
            <a:r>
              <a:rPr lang="nb-NO" sz="1400">
                <a:solidFill>
                  <a:srgbClr val="002157"/>
                </a:solidFill>
              </a:rPr>
              <a:t>@</a:t>
            </a:r>
            <a:r>
              <a:rPr lang="nb-NO" sz="1400" err="1">
                <a:solidFill>
                  <a:srgbClr val="002157"/>
                </a:solidFill>
              </a:rPr>
              <a:t>EITIorg</a:t>
            </a:r>
            <a:endParaRPr lang="nb-NO" sz="1400">
              <a:solidFill>
                <a:srgbClr val="0021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167BE-9890-394A-B6BD-227F130B0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nk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442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D9B0E8-6908-14E0-0127-363092040268}"/>
              </a:ext>
            </a:extLst>
          </p:cNvPr>
          <p:cNvSpPr/>
          <p:nvPr userDrawn="1"/>
        </p:nvSpPr>
        <p:spPr>
          <a:xfrm>
            <a:off x="636492" y="2604654"/>
            <a:ext cx="11555507" cy="2715667"/>
          </a:xfrm>
          <a:prstGeom prst="rect">
            <a:avLst/>
          </a:prstGeom>
          <a:gradFill>
            <a:gsLst>
              <a:gs pos="0">
                <a:srgbClr val="FFFFFF"/>
              </a:gs>
              <a:gs pos="78000">
                <a:schemeClr val="tx2">
                  <a:lumMod val="20000"/>
                  <a:lumOff val="80000"/>
                  <a:alpha val="39326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670057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1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1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3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CLICK TO EDIT TER TEXT STYLES</a:t>
            </a:r>
            <a:endParaRPr lang="en-US" dirty="0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2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34" y="685800"/>
            <a:ext cx="10881616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34" y="2286000"/>
            <a:ext cx="10881616" cy="347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text</a:t>
            </a:r>
            <a:r>
              <a:rPr lang="nb-NO" dirty="0"/>
              <a:t>
Second </a:t>
            </a:r>
            <a:r>
              <a:rPr lang="nb-NO" dirty="0" err="1"/>
              <a:t>level</a:t>
            </a:r>
            <a:r>
              <a:rPr lang="nb-NO" dirty="0"/>
              <a:t>
Third </a:t>
            </a:r>
            <a:r>
              <a:rPr lang="nb-NO" dirty="0" err="1"/>
              <a:t>level</a:t>
            </a:r>
            <a:r>
              <a:rPr lang="nb-NO" dirty="0"/>
              <a:t>
</a:t>
            </a:r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
Fifth </a:t>
            </a:r>
            <a:r>
              <a:rPr lang="nb-NO" dirty="0" err="1"/>
              <a:t>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8" r:id="rId4"/>
    <p:sldLayoutId id="2147483690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708" r:id="rId11"/>
    <p:sldLayoutId id="2147483709" r:id="rId12"/>
    <p:sldLayoutId id="214748371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680" r:id="rId21"/>
    <p:sldLayoutId id="2147483676" r:id="rId22"/>
    <p:sldLayoutId id="2147483668" r:id="rId23"/>
    <p:sldLayoutId id="2147483650" r:id="rId24"/>
    <p:sldLayoutId id="2147483691" r:id="rId25"/>
    <p:sldLayoutId id="2147483697" r:id="rId26"/>
    <p:sldLayoutId id="2147483698" r:id="rId27"/>
    <p:sldLayoutId id="2147483699" r:id="rId28"/>
    <p:sldLayoutId id="2147483700" r:id="rId29"/>
    <p:sldLayoutId id="2147483711" r:id="rId30"/>
    <p:sldLayoutId id="2147483712" r:id="rId31"/>
    <p:sldLayoutId id="2147483713" r:id="rId32"/>
    <p:sldLayoutId id="2147483688" r:id="rId33"/>
    <p:sldLayoutId id="2147483686" r:id="rId34"/>
    <p:sldLayoutId id="2147483689" r:id="rId35"/>
    <p:sldLayoutId id="2147483683" r:id="rId36"/>
    <p:sldLayoutId id="2147483684" r:id="rId37"/>
    <p:sldLayoutId id="2147483685" r:id="rId38"/>
    <p:sldLayoutId id="2147483687" r:id="rId39"/>
    <p:sldLayoutId id="2147483654" r:id="rId40"/>
    <p:sldLayoutId id="2147483681" r:id="rId41"/>
    <p:sldLayoutId id="2147483682" r:id="rId4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600" b="1" i="0" kern="1200" baseline="0">
          <a:solidFill>
            <a:srgbClr val="132856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rgbClr val="132856"/>
          </a:solidFill>
          <a:latin typeface="+mj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iti.org/es/guias-sobre-la-implementacion-del-estandar-eiti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74B2B41-EB9B-6A74-51A3-A47C06509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Transición energética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DEAC7-8E63-2FE8-7CA6-5DFA6B23B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Estándar EITI 2023: Cambios clave</a:t>
            </a:r>
          </a:p>
        </p:txBody>
      </p:sp>
    </p:spTree>
    <p:extLst>
      <p:ext uri="{BB962C8B-B14F-4D97-AF65-F5344CB8AC3E}">
        <p14:creationId xmlns:p14="http://schemas.microsoft.com/office/powerpoint/2010/main" val="1059910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Se alienta a los países implementadores a divulgar una descripción resumida de los</a:t>
            </a:r>
            <a:r>
              <a:rPr lang="es-ES" sz="2800" dirty="0">
                <a:solidFill>
                  <a:srgbClr val="002157"/>
                </a:solidFill>
              </a:rPr>
              <a:t> </a:t>
            </a:r>
            <a:r>
              <a:rPr lang="es-ES" sz="2800" b="1" dirty="0">
                <a:solidFill>
                  <a:srgbClr val="0090BF"/>
                </a:solidFill>
              </a:rPr>
              <a:t>mecanismos de fijación de precios del carbono </a:t>
            </a:r>
            <a:r>
              <a:rPr lang="es-ES" sz="2800" dirty="0">
                <a:solidFill>
                  <a:srgbClr val="002157"/>
                </a:solidFill>
              </a:rPr>
              <a:t>o los</a:t>
            </a:r>
            <a:r>
              <a:rPr lang="es-ES" sz="2800" b="1" dirty="0">
                <a:solidFill>
                  <a:srgbClr val="0090BF"/>
                </a:solidFill>
              </a:rPr>
              <a:t> impuestos al carbono</a:t>
            </a:r>
            <a:r>
              <a:rPr lang="es-ES" sz="2800" dirty="0">
                <a:solidFill>
                  <a:srgbClr val="002157"/>
                </a:solidFill>
              </a:rPr>
              <a:t> que sean importantes para las industrias extractivas.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F0D4BB-CB5E-87BD-473A-DDADA3800A27}"/>
              </a:ext>
            </a:extLst>
          </p:cNvPr>
          <p:cNvCxnSpPr>
            <a:cxnSpLocks/>
          </p:cNvCxnSpPr>
          <p:nvPr/>
        </p:nvCxnSpPr>
        <p:spPr>
          <a:xfrm>
            <a:off x="1523999" y="3385409"/>
            <a:ext cx="99295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COHERENCIA Y COORDINACIÓN DE POLÍTICAS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2.1(c)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F38FD6-58F1-DEBD-5D43-A81B6C7E219A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376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BA4EEF-890D-4FAB-A11C-84DEE13B4234}"/>
              </a:ext>
            </a:extLst>
          </p:cNvPr>
          <p:cNvCxnSpPr>
            <a:cxnSpLocks/>
          </p:cNvCxnSpPr>
          <p:nvPr/>
        </p:nvCxnSpPr>
        <p:spPr>
          <a:xfrm>
            <a:off x="1523999" y="3385409"/>
            <a:ext cx="99295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Se alienta a los países implementadores a divulgar las</a:t>
            </a:r>
            <a:r>
              <a:rPr lang="es-ES" sz="2800" dirty="0">
                <a:solidFill>
                  <a:srgbClr val="002157"/>
                </a:solidFill>
              </a:rPr>
              <a:t> </a:t>
            </a:r>
            <a:r>
              <a:rPr lang="es-ES" sz="2800" b="1" dirty="0">
                <a:solidFill>
                  <a:srgbClr val="0090BF"/>
                </a:solidFill>
              </a:rPr>
              <a:t>subvenciones públicas</a:t>
            </a:r>
            <a:r>
              <a:rPr lang="es-ES" sz="2800" dirty="0">
                <a:solidFill>
                  <a:srgbClr val="002157"/>
                </a:solidFill>
              </a:rPr>
              <a:t> y otras formas de apoyo estatal que sean importantes para las industrias extractivas, así como cualquier reforma relacionada que esté en curso.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COHERENCIA Y COORDINACIÓN DE POLÍTICAS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2.1(d)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9A363A-64C9-3766-9D18-F1EAA9968A2B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4604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FD2529-943F-E5EB-C6BB-B251E2142593}"/>
              </a:ext>
            </a:extLst>
          </p:cNvPr>
          <p:cNvCxnSpPr>
            <a:cxnSpLocks/>
          </p:cNvCxnSpPr>
          <p:nvPr/>
        </p:nvCxnSpPr>
        <p:spPr>
          <a:xfrm>
            <a:off x="3322161" y="5930646"/>
            <a:ext cx="99295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En caso de que el gobierno esté llevando a cabo</a:t>
            </a:r>
            <a:r>
              <a:rPr lang="es-ES" sz="2800" dirty="0">
                <a:solidFill>
                  <a:srgbClr val="002157"/>
                </a:solidFill>
              </a:rPr>
              <a:t> </a:t>
            </a:r>
            <a:r>
              <a:rPr lang="es-ES" sz="2800" b="1" dirty="0">
                <a:solidFill>
                  <a:srgbClr val="0090BF"/>
                </a:solidFill>
              </a:rPr>
              <a:t>reformas</a:t>
            </a:r>
            <a:r>
              <a:rPr lang="es-ES" sz="2800" dirty="0">
                <a:solidFill>
                  <a:srgbClr val="002157"/>
                </a:solidFill>
              </a:rPr>
              <a:t>, incluso con respecto a las </a:t>
            </a:r>
            <a:r>
              <a:rPr lang="es-ES" sz="2800" b="1" dirty="0">
                <a:solidFill>
                  <a:srgbClr val="0090BF"/>
                </a:solidFill>
              </a:rPr>
              <a:t>políticas, los planes y los compromisos nacionales relativos a la transición energética</a:t>
            </a:r>
            <a:r>
              <a:rPr lang="es-ES" sz="2800" dirty="0">
                <a:solidFill>
                  <a:srgbClr val="002157"/>
                </a:solidFill>
              </a:rPr>
              <a:t>, se alienta al grupo multipartícipe a documentarlas.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COHERENCIA Y COORDINACIÓN DE POLÍTICAS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2.1(e)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62BB5-D352-D8CC-46F1-76CC8BB1C1FC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892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3"/>
            <a:ext cx="11644407" cy="4124073"/>
          </a:xfrm>
          <a:prstGeom prst="rect">
            <a:avLst/>
          </a:prstGeom>
          <a:solidFill>
            <a:schemeClr val="tx2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5071165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Franklin Gothic Medium" panose="020B0603020102020204" pitchFamily="34" charset="0"/>
              </a:rPr>
              <a:t>COHERENCIA Y COORDINACIÓN DE POLÍTICAS</a:t>
            </a:r>
          </a:p>
        </p:txBody>
      </p:sp>
      <p:pic>
        <p:nvPicPr>
          <p:cNvPr id="9" name="Picture 8" descr="A blue outline of a map&#10;&#10;Description automatically generated">
            <a:extLst>
              <a:ext uri="{FF2B5EF4-FFF2-40B4-BE49-F238E27FC236}">
                <a16:creationId xmlns:a16="http://schemas.microsoft.com/office/drawing/2014/main" id="{8533BDD7-4F73-EF74-3C98-8D8C5B92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60" y="1115944"/>
            <a:ext cx="4470400" cy="4470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es-ES" dirty="0"/>
              <a:t>Alemania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600150"/>
            <a:ext cx="7958087" cy="2437344"/>
          </a:xfrm>
        </p:spPr>
        <p:txBody>
          <a:bodyPr>
            <a:noAutofit/>
          </a:bodyPr>
          <a:lstStyle/>
          <a:p>
            <a:pPr>
              <a:buClr>
                <a:srgbClr val="002157"/>
              </a:buClr>
            </a:pPr>
            <a:r>
              <a:rPr lang="es-ES" b="1" dirty="0">
                <a:solidFill>
                  <a:srgbClr val="0090BF"/>
                </a:solidFill>
              </a:rPr>
              <a:t>Compromisos</a:t>
            </a:r>
            <a:r>
              <a:rPr lang="es-ES" dirty="0"/>
              <a:t> ambiciosos en relación con la transición energética</a:t>
            </a:r>
          </a:p>
          <a:p>
            <a:r>
              <a:rPr lang="es-ES" dirty="0">
                <a:solidFill>
                  <a:srgbClr val="002060"/>
                </a:solidFill>
              </a:rPr>
              <a:t>Informes sobre las políticas para </a:t>
            </a:r>
            <a:r>
              <a:rPr lang="es-ES" b="1" dirty="0">
                <a:solidFill>
                  <a:srgbClr val="0090BF"/>
                </a:solidFill>
              </a:rPr>
              <a:t>abandonar gradualmente el carbón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r>
              <a:rPr lang="es-ES" dirty="0">
                <a:solidFill>
                  <a:srgbClr val="002060"/>
                </a:solidFill>
              </a:rPr>
              <a:t>Información contextual sobre el </a:t>
            </a:r>
            <a:r>
              <a:rPr lang="es-ES" b="1" dirty="0">
                <a:solidFill>
                  <a:srgbClr val="0090BF"/>
                </a:solidFill>
              </a:rPr>
              <a:t>sector de las energías renovables</a:t>
            </a:r>
          </a:p>
        </p:txBody>
      </p:sp>
    </p:spTree>
    <p:extLst>
      <p:ext uri="{BB962C8B-B14F-4D97-AF65-F5344CB8AC3E}">
        <p14:creationId xmlns:p14="http://schemas.microsoft.com/office/powerpoint/2010/main" val="88867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2FB06A-EB74-68D9-560A-1F2C2FB94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95641"/>
            <a:ext cx="5330397" cy="2223079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Gestionar los riesgos para las finanzas públicas y las vulnerabilidades económicas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712BF-F903-C672-5FBD-A69952D43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253" y="2033070"/>
            <a:ext cx="6500177" cy="571584"/>
          </a:xfrm>
        </p:spPr>
        <p:txBody>
          <a:bodyPr/>
          <a:lstStyle/>
          <a:p>
            <a:r>
              <a:rPr lang="es-ES" dirty="0"/>
              <a:t>ASPECTO CLAVE</a:t>
            </a:r>
          </a:p>
        </p:txBody>
      </p:sp>
      <p:pic>
        <p:nvPicPr>
          <p:cNvPr id="8" name="Picture Placeholder 7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B35D784C-56C4-AE08-17FF-2ECD405973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5F0C6E-7D8D-9BE1-23DC-6A2FDC3C621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6953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ADE9-96D9-1FE7-B0A9-A9E3F60A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0F51-868B-1E19-91A8-37D31457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/>
              <a:t>Los cambios en los precios de las materias primas generan </a:t>
            </a:r>
            <a:r>
              <a:rPr lang="es-ES" sz="3000" b="1" dirty="0">
                <a:solidFill>
                  <a:srgbClr val="0090BF"/>
                </a:solidFill>
              </a:rPr>
              <a:t>oportunidades económicas </a:t>
            </a:r>
            <a:r>
              <a:rPr lang="es-ES" sz="3000" dirty="0">
                <a:solidFill>
                  <a:srgbClr val="002157"/>
                </a:solidFill>
              </a:rPr>
              <a:t>y</a:t>
            </a:r>
            <a:r>
              <a:rPr lang="es-ES" sz="3000" b="1" dirty="0">
                <a:solidFill>
                  <a:srgbClr val="0090BF"/>
                </a:solidFill>
              </a:rPr>
              <a:t> desafíos</a:t>
            </a:r>
          </a:p>
          <a:p>
            <a:r>
              <a:rPr lang="es-ES" sz="3000" dirty="0"/>
              <a:t>Los datos pueden ayudar a </a:t>
            </a:r>
            <a:r>
              <a:rPr lang="es-ES" sz="3000" b="1" dirty="0">
                <a:solidFill>
                  <a:srgbClr val="0090BF"/>
                </a:solidFill>
              </a:rPr>
              <a:t>mitigar los riesgos </a:t>
            </a:r>
            <a:r>
              <a:rPr lang="es-ES" sz="3000" dirty="0"/>
              <a:t>y </a:t>
            </a:r>
            <a:r>
              <a:rPr lang="es-ES" sz="3000" b="1" dirty="0">
                <a:solidFill>
                  <a:srgbClr val="0090BF"/>
                </a:solidFill>
              </a:rPr>
              <a:t>favorecer la planificación a largo plazo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463786"/>
            <a:ext cx="5373673" cy="53997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2622EB-E4E5-A56C-F7A7-FD1E45C3326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787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ADE9-96D9-1FE7-B0A9-A9E3F60A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0F51-868B-1E19-91A8-37D31457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000" dirty="0"/>
              <a:t>Comprender los impactos en la </a:t>
            </a:r>
            <a:r>
              <a:rPr lang="es-ES" sz="3000" b="1" dirty="0">
                <a:solidFill>
                  <a:srgbClr val="0090BF"/>
                </a:solidFill>
              </a:rPr>
              <a:t>viabilidad de los proyectos</a:t>
            </a:r>
            <a:r>
              <a:rPr lang="es-ES" sz="3000" dirty="0"/>
              <a:t>, los </a:t>
            </a:r>
            <a:r>
              <a:rPr lang="es-ES" sz="3000" b="1" dirty="0">
                <a:solidFill>
                  <a:srgbClr val="0090BF"/>
                </a:solidFill>
              </a:rPr>
              <a:t>ingresos</a:t>
            </a:r>
            <a:r>
              <a:rPr lang="es-ES" sz="3000" dirty="0"/>
              <a:t> y las </a:t>
            </a:r>
            <a:r>
              <a:rPr lang="es-ES" sz="3000" b="1" dirty="0">
                <a:solidFill>
                  <a:srgbClr val="0090BF"/>
                </a:solidFill>
              </a:rPr>
              <a:t>contribuciones a la economía</a:t>
            </a:r>
            <a:r>
              <a:rPr lang="es-ES" sz="3000" dirty="0"/>
              <a:t> en sentido amplio</a:t>
            </a:r>
          </a:p>
          <a:p>
            <a:r>
              <a:rPr lang="es-ES" sz="3000" dirty="0"/>
              <a:t>Fiscalizar las </a:t>
            </a:r>
            <a:r>
              <a:rPr lang="es-ES" sz="3000" b="1" dirty="0">
                <a:solidFill>
                  <a:srgbClr val="0090BF"/>
                </a:solidFill>
              </a:rPr>
              <a:t>inversiones de las empresas estatales </a:t>
            </a:r>
            <a:r>
              <a:rPr lang="es-ES" sz="3000" dirty="0">
                <a:solidFill>
                  <a:srgbClr val="002157"/>
                </a:solidFill>
              </a:rPr>
              <a:t>para garantizar su alineación con los intereses públicos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463786"/>
            <a:ext cx="5373673" cy="53997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BD7FDF-7D4B-73BF-4F83-F0415379067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259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3A1937-7598-BF97-48B2-8736FBE23091}"/>
              </a:ext>
            </a:extLst>
          </p:cNvPr>
          <p:cNvSpPr txBox="1"/>
          <p:nvPr/>
        </p:nvSpPr>
        <p:spPr>
          <a:xfrm>
            <a:off x="552451" y="2365528"/>
            <a:ext cx="598805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/>
              <a:t>Se espera que los países implementadores divulguen cualquier</a:t>
            </a:r>
            <a:r>
              <a:rPr lang="es-ES" sz="2200" dirty="0">
                <a:solidFill>
                  <a:srgbClr val="002157"/>
                </a:solidFill>
              </a:rPr>
              <a:t> </a:t>
            </a:r>
            <a:r>
              <a:rPr lang="es-ES" sz="2200" b="1" dirty="0">
                <a:solidFill>
                  <a:srgbClr val="0090BF"/>
                </a:solidFill>
              </a:rPr>
              <a:t>previsión futura relacionada con los ingresos futuros</a:t>
            </a:r>
            <a:r>
              <a:rPr lang="es-ES" sz="2200" dirty="0">
                <a:solidFill>
                  <a:srgbClr val="002157"/>
                </a:solidFill>
              </a:rPr>
              <a:t> del sector extractivo, incluidos los supuestos subyacentes relacionados con los niveles de producción proyectados, los costos proyectados de los proyectos y los precios proyectados de los productos básicos, cuando existan. </a:t>
            </a:r>
            <a:br>
              <a:rPr lang="es-ES" sz="2200" dirty="0">
                <a:solidFill>
                  <a:srgbClr val="002157"/>
                </a:solidFill>
              </a:rPr>
            </a:br>
            <a:br>
              <a:rPr lang="es-ES" sz="2200" dirty="0">
                <a:solidFill>
                  <a:srgbClr val="002157"/>
                </a:solidFill>
              </a:rPr>
            </a:br>
            <a:r>
              <a:rPr lang="es-ES" sz="2000" i="1" dirty="0">
                <a:solidFill>
                  <a:srgbClr val="002157"/>
                </a:solidFill>
              </a:rPr>
              <a:t>Se alienta al gobierno a explicar cómo se han tenido en cuenta las </a:t>
            </a:r>
            <a:r>
              <a:rPr lang="es-ES" sz="2000" b="1" i="1" dirty="0">
                <a:solidFill>
                  <a:srgbClr val="0090BF"/>
                </a:solidFill>
              </a:rPr>
              <a:t>consideraciones de la transición energética </a:t>
            </a:r>
            <a:r>
              <a:rPr lang="es-ES" sz="2000" i="1" dirty="0">
                <a:solidFill>
                  <a:srgbClr val="002157"/>
                </a:solidFill>
              </a:rPr>
              <a:t>y el </a:t>
            </a:r>
            <a:r>
              <a:rPr lang="es-ES" sz="2000" b="1" i="1" dirty="0">
                <a:solidFill>
                  <a:srgbClr val="0090BF"/>
                </a:solidFill>
              </a:rPr>
              <a:t>riesgo climático</a:t>
            </a:r>
            <a:r>
              <a:rPr lang="es-ES" sz="2000" i="1" dirty="0">
                <a:solidFill>
                  <a:srgbClr val="002157"/>
                </a:solidFill>
              </a:rPr>
              <a:t> en la previsión de ingresos.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21A28A-BEB2-D9E6-EED2-6180C4481CD5}"/>
              </a:ext>
            </a:extLst>
          </p:cNvPr>
          <p:cNvCxnSpPr>
            <a:cxnSpLocks/>
          </p:cNvCxnSpPr>
          <p:nvPr/>
        </p:nvCxnSpPr>
        <p:spPr>
          <a:xfrm>
            <a:off x="970966" y="5706359"/>
            <a:ext cx="73528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73B89-BF5E-E1D6-BBAF-27ED9A0A484E}"/>
              </a:ext>
            </a:extLst>
          </p:cNvPr>
          <p:cNvCxnSpPr>
            <a:cxnSpLocks/>
          </p:cNvCxnSpPr>
          <p:nvPr/>
        </p:nvCxnSpPr>
        <p:spPr>
          <a:xfrm>
            <a:off x="1018094" y="2724346"/>
            <a:ext cx="81070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463785"/>
            <a:ext cx="5373673" cy="511503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D73FE-17DC-2526-E6C0-7FE615E6E317}"/>
              </a:ext>
            </a:extLst>
          </p:cNvPr>
          <p:cNvSpPr/>
          <p:nvPr/>
        </p:nvSpPr>
        <p:spPr>
          <a:xfrm>
            <a:off x="0" y="1388169"/>
            <a:ext cx="47752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446C-9518-0D97-0118-6F584D7FE946}"/>
              </a:ext>
            </a:extLst>
          </p:cNvPr>
          <p:cNvSpPr txBox="1"/>
          <p:nvPr/>
        </p:nvSpPr>
        <p:spPr>
          <a:xfrm>
            <a:off x="923831" y="1480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5.3(b)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7A5015-DB13-355F-16F9-36DA5BB1209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8616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3A1937-7598-BF97-48B2-8736FBE23091}"/>
              </a:ext>
            </a:extLst>
          </p:cNvPr>
          <p:cNvSpPr txBox="1"/>
          <p:nvPr/>
        </p:nvSpPr>
        <p:spPr>
          <a:xfrm>
            <a:off x="923831" y="2422678"/>
            <a:ext cx="51721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rgbClr val="002157"/>
                </a:solidFill>
              </a:rPr>
              <a:t>Cuando el grupo multipartícipe lo solicite, se alienta a las empresas de petróleo, gas y minería a revelar los </a:t>
            </a:r>
            <a:r>
              <a:rPr lang="es-ES" sz="3000" b="1" dirty="0">
                <a:solidFill>
                  <a:srgbClr val="0090BF"/>
                </a:solidFill>
              </a:rPr>
              <a:t>niveles de producción proyectados del proyecto</a:t>
            </a:r>
            <a:r>
              <a:rPr lang="es-ES" sz="3000" dirty="0">
                <a:solidFill>
                  <a:srgbClr val="002157"/>
                </a:solidFill>
              </a:rPr>
              <a:t>, y los plazos estimados relacionados con la </a:t>
            </a:r>
            <a:r>
              <a:rPr lang="es-ES" sz="3000" b="1" dirty="0">
                <a:solidFill>
                  <a:srgbClr val="0090BF"/>
                </a:solidFill>
              </a:rPr>
              <a:t>recuperación de costos</a:t>
            </a:r>
            <a:r>
              <a:rPr lang="es-ES" sz="3000" dirty="0">
                <a:solidFill>
                  <a:srgbClr val="002157"/>
                </a:solidFill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73B89-BF5E-E1D6-BBAF-27ED9A0A484E}"/>
              </a:ext>
            </a:extLst>
          </p:cNvPr>
          <p:cNvCxnSpPr>
            <a:cxnSpLocks/>
          </p:cNvCxnSpPr>
          <p:nvPr/>
        </p:nvCxnSpPr>
        <p:spPr>
          <a:xfrm>
            <a:off x="3210223" y="3348895"/>
            <a:ext cx="1041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482835"/>
            <a:ext cx="5373673" cy="467627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D73FE-17DC-2526-E6C0-7FE615E6E317}"/>
              </a:ext>
            </a:extLst>
          </p:cNvPr>
          <p:cNvSpPr/>
          <p:nvPr/>
        </p:nvSpPr>
        <p:spPr>
          <a:xfrm>
            <a:off x="0" y="1388169"/>
            <a:ext cx="47752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446C-9518-0D97-0118-6F584D7FE946}"/>
              </a:ext>
            </a:extLst>
          </p:cNvPr>
          <p:cNvSpPr txBox="1"/>
          <p:nvPr/>
        </p:nvSpPr>
        <p:spPr>
          <a:xfrm>
            <a:off x="923831" y="1480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5.3(c)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F555C7-3C0B-E111-CA01-A9AB748FE7F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939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73B89-BF5E-E1D6-BBAF-27ED9A0A484E}"/>
              </a:ext>
            </a:extLst>
          </p:cNvPr>
          <p:cNvCxnSpPr>
            <a:cxnSpLocks/>
          </p:cNvCxnSpPr>
          <p:nvPr/>
        </p:nvCxnSpPr>
        <p:spPr>
          <a:xfrm>
            <a:off x="4053525" y="2838646"/>
            <a:ext cx="91872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A1937-7598-BF97-48B2-8736FBE23091}"/>
              </a:ext>
            </a:extLst>
          </p:cNvPr>
          <p:cNvSpPr txBox="1"/>
          <p:nvPr/>
        </p:nvSpPr>
        <p:spPr>
          <a:xfrm>
            <a:off x="476251" y="2422678"/>
            <a:ext cx="606425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dirty="0">
                <a:solidFill>
                  <a:srgbClr val="002157"/>
                </a:solidFill>
              </a:rPr>
              <a:t>Cuando corresponda, se alienta a las empresas de titularidad estatal a divulgar: </a:t>
            </a:r>
            <a:br>
              <a:rPr lang="es-ES" sz="2600" dirty="0">
                <a:solidFill>
                  <a:srgbClr val="002157"/>
                </a:solidFill>
              </a:rPr>
            </a:br>
            <a:endParaRPr lang="es-ES" sz="2600" dirty="0">
              <a:solidFill>
                <a:srgbClr val="002157"/>
              </a:solidFill>
            </a:endParaRPr>
          </a:p>
          <a:p>
            <a:pPr marL="457200" indent="-457200">
              <a:buClr>
                <a:srgbClr val="002157"/>
              </a:buClr>
              <a:buFont typeface="Wingdings" pitchFamily="2" charset="2"/>
              <a:buChar char="§"/>
            </a:pPr>
            <a:r>
              <a:rPr lang="es-ES" sz="2600" dirty="0">
                <a:solidFill>
                  <a:srgbClr val="002157"/>
                </a:solidFill>
              </a:rPr>
              <a:t>Las </a:t>
            </a:r>
            <a:r>
              <a:rPr lang="es-ES" sz="2600" b="1" dirty="0">
                <a:solidFill>
                  <a:srgbClr val="0090BF"/>
                </a:solidFill>
              </a:rPr>
              <a:t>inversiones</a:t>
            </a:r>
            <a:r>
              <a:rPr lang="es-ES" sz="2600" dirty="0">
                <a:solidFill>
                  <a:srgbClr val="002157"/>
                </a:solidFill>
              </a:rPr>
              <a:t> en las industrias extractivas (incluidos los activos y pasivos)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ES" sz="2600" dirty="0">
                <a:solidFill>
                  <a:srgbClr val="002157"/>
                </a:solidFill>
              </a:rPr>
              <a:t>Cómo </a:t>
            </a:r>
            <a:r>
              <a:rPr lang="es-ES" sz="2600" b="1" dirty="0">
                <a:solidFill>
                  <a:srgbClr val="0090BF"/>
                </a:solidFill>
              </a:rPr>
              <a:t>se alinean sus decisiones de inversión con las cuestiones relativas a la transición energética </a:t>
            </a:r>
            <a:r>
              <a:rPr lang="es-ES" sz="2600" dirty="0">
                <a:solidFill>
                  <a:srgbClr val="002157"/>
                </a:solidFill>
              </a:rPr>
              <a:t>y a los riesgos climáticos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482835"/>
            <a:ext cx="5373673" cy="467627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D73FE-17DC-2526-E6C0-7FE615E6E317}"/>
              </a:ext>
            </a:extLst>
          </p:cNvPr>
          <p:cNvSpPr/>
          <p:nvPr/>
        </p:nvSpPr>
        <p:spPr>
          <a:xfrm>
            <a:off x="0" y="1388169"/>
            <a:ext cx="47752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446C-9518-0D97-0118-6F584D7FE946}"/>
              </a:ext>
            </a:extLst>
          </p:cNvPr>
          <p:cNvSpPr txBox="1"/>
          <p:nvPr/>
        </p:nvSpPr>
        <p:spPr>
          <a:xfrm>
            <a:off x="923831" y="1480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2.6(d)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C92907-8562-88CC-7EC5-F8490DC949E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165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9C1515-AE84-522C-AE11-FF1DDFC9D4A4}"/>
              </a:ext>
            </a:extLst>
          </p:cNvPr>
          <p:cNvSpPr/>
          <p:nvPr/>
        </p:nvSpPr>
        <p:spPr>
          <a:xfrm>
            <a:off x="636492" y="2604654"/>
            <a:ext cx="11555507" cy="2715667"/>
          </a:xfrm>
          <a:prstGeom prst="rect">
            <a:avLst/>
          </a:prstGeom>
          <a:gradFill>
            <a:gsLst>
              <a:gs pos="0">
                <a:srgbClr val="FFFFFF"/>
              </a:gs>
              <a:gs pos="78000">
                <a:schemeClr val="tx2">
                  <a:lumMod val="20000"/>
                  <a:lumOff val="80000"/>
                  <a:alpha val="39326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EE888-D6B6-DEE9-8285-77F23B46E60C}"/>
              </a:ext>
            </a:extLst>
          </p:cNvPr>
          <p:cNvSpPr/>
          <p:nvPr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6608A-560C-25A6-27FB-BAE99D0DE5CC}"/>
              </a:ext>
            </a:extLst>
          </p:cNvPr>
          <p:cNvSpPr txBox="1"/>
          <p:nvPr/>
        </p:nvSpPr>
        <p:spPr>
          <a:xfrm>
            <a:off x="392689" y="1988802"/>
            <a:ext cx="27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REFLEXIÓN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22CEDF-8711-7EA8-058E-40A559936215}"/>
              </a:ext>
            </a:extLst>
          </p:cNvPr>
          <p:cNvSpPr txBox="1">
            <a:spLocks/>
          </p:cNvSpPr>
          <p:nvPr/>
        </p:nvSpPr>
        <p:spPr>
          <a:xfrm>
            <a:off x="642812" y="1194997"/>
            <a:ext cx="10905753" cy="1409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endParaRPr lang="x-non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FBB7E1-8DB9-4D3B-AF2D-87ED9F775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531" y="3100388"/>
            <a:ext cx="5851525" cy="671512"/>
          </a:xfrm>
        </p:spPr>
        <p:txBody>
          <a:bodyPr>
            <a:noAutofit/>
          </a:bodyPr>
          <a:lstStyle/>
          <a:p>
            <a:r>
              <a:rPr lang="es-ES" sz="4000" dirty="0"/>
              <a:t>¿Por qué es importante la transparencia en la transición energética?</a:t>
            </a:r>
            <a:br>
              <a:rPr lang="es-ES" sz="4000" dirty="0"/>
            </a:br>
            <a:endParaRPr lang="es-ES" sz="4000" dirty="0"/>
          </a:p>
        </p:txBody>
      </p:sp>
      <p:pic>
        <p:nvPicPr>
          <p:cNvPr id="10" name="Graphic 9" descr="Questions outline">
            <a:extLst>
              <a:ext uri="{FF2B5EF4-FFF2-40B4-BE49-F238E27FC236}">
                <a16:creationId xmlns:a16="http://schemas.microsoft.com/office/drawing/2014/main" id="{0991CF85-39E6-EB01-7E41-B4D1CAAA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7932" y="1582316"/>
            <a:ext cx="4432825" cy="44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64897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Mauritania</a:t>
            </a:r>
          </a:p>
        </p:txBody>
      </p:sp>
      <p:pic>
        <p:nvPicPr>
          <p:cNvPr id="9" name="Picture 8" descr="A blue outline of a state&#10;&#10;Description automatically generated">
            <a:extLst>
              <a:ext uri="{FF2B5EF4-FFF2-40B4-BE49-F238E27FC236}">
                <a16:creationId xmlns:a16="http://schemas.microsoft.com/office/drawing/2014/main" id="{EC44D084-2828-7B3F-A8D4-2E0144FF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204" y="1257299"/>
            <a:ext cx="3577669" cy="357766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2" y="3654404"/>
            <a:ext cx="9828878" cy="1678581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26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Gran potencial para la producción de </a:t>
            </a:r>
            <a: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gas </a:t>
            </a:r>
            <a:b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natural </a:t>
            </a:r>
            <a:r>
              <a:rPr kumimoji="0" lang="es-ES" sz="26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 </a:t>
            </a:r>
            <a: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hidrógeno verde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2600" b="0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Evaluación del </a:t>
            </a:r>
            <a: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impacto en los ingresos </a:t>
            </a:r>
            <a:r>
              <a:rPr kumimoji="0" lang="es-ES" sz="2600" b="0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 diferentes </a:t>
            </a:r>
            <a: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escenarios de precios</a:t>
            </a:r>
            <a:r>
              <a:rPr kumimoji="0" lang="es-ES" sz="2600" b="0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y climáticos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es-ES" sz="2600" dirty="0">
                <a:solidFill>
                  <a:srgbClr val="002060"/>
                </a:solidFill>
                <a:latin typeface="Franklin Gothic Book" panose="020B0503020102020204"/>
              </a:rPr>
              <a:t>Recomendaciones para contribuir a un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crecimiento responsable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3A866-A85B-370F-2728-197A3B21485E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209160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5071165" cy="6463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República del Congo</a:t>
            </a:r>
          </a:p>
        </p:txBody>
      </p:sp>
      <p:pic>
        <p:nvPicPr>
          <p:cNvPr id="9" name="Picture 8" descr="A blue outline of a country&#10;&#10;Description automatically generated">
            <a:extLst>
              <a:ext uri="{FF2B5EF4-FFF2-40B4-BE49-F238E27FC236}">
                <a16:creationId xmlns:a16="http://schemas.microsoft.com/office/drawing/2014/main" id="{99703916-1517-1E3F-F29B-19886CA7D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851" y="1896169"/>
            <a:ext cx="3669146" cy="366914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502004"/>
            <a:ext cx="8512269" cy="1678581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es-ES" sz="2600" dirty="0">
                <a:latin typeface="Franklin Gothic Book" panose="020B0503020102020204"/>
              </a:rPr>
              <a:t>Importante rol del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petróleo y el gas </a:t>
            </a:r>
            <a:r>
              <a:rPr lang="es-ES" sz="2600" dirty="0">
                <a:latin typeface="Franklin Gothic Book" panose="020B0503020102020204"/>
              </a:rPr>
              <a:t>en los ingresos gubernamentales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es-ES" sz="2600" dirty="0">
                <a:solidFill>
                  <a:srgbClr val="002060"/>
                </a:solidFill>
                <a:latin typeface="Franklin Gothic Book" panose="020B0503020102020204"/>
              </a:rPr>
              <a:t>Divulgación de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contratos</a:t>
            </a:r>
            <a:r>
              <a:rPr lang="es-ES" sz="2600" b="1" dirty="0">
                <a:solidFill>
                  <a:srgbClr val="002060"/>
                </a:solidFill>
                <a:latin typeface="Franklin Gothic Book" panose="020B0503020102020204"/>
              </a:rPr>
              <a:t> </a:t>
            </a:r>
            <a:r>
              <a:rPr lang="es-ES" sz="2600" dirty="0">
                <a:latin typeface="Franklin Gothic Book" panose="020B0503020102020204"/>
              </a:rPr>
              <a:t>y</a:t>
            </a:r>
            <a:r>
              <a:rPr lang="es-ES" sz="2600" b="1" dirty="0">
                <a:solidFill>
                  <a:srgbClr val="002060"/>
                </a:solidFill>
                <a:latin typeface="Franklin Gothic Book" panose="020B0503020102020204"/>
              </a:rPr>
              <a:t>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datos sobre la producción</a:t>
            </a:r>
            <a:r>
              <a:rPr lang="es-ES" sz="2600" dirty="0">
                <a:solidFill>
                  <a:srgbClr val="002060"/>
                </a:solidFill>
                <a:latin typeface="Franklin Gothic Book" panose="020B0503020102020204"/>
              </a:rPr>
              <a:t>, las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ventas</a:t>
            </a:r>
            <a:r>
              <a:rPr lang="es-ES" sz="2600" dirty="0">
                <a:solidFill>
                  <a:srgbClr val="002060"/>
                </a:solidFill>
                <a:latin typeface="Franklin Gothic Book" panose="020B0503020102020204"/>
              </a:rPr>
              <a:t> y los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costos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es-ES" sz="2600" dirty="0">
                <a:solidFill>
                  <a:srgbClr val="002060"/>
                </a:solidFill>
                <a:latin typeface="Franklin Gothic Book" panose="020B0503020102020204"/>
                <a:ea typeface="+mn-ea"/>
                <a:cs typeface="+mn-cs"/>
              </a:rPr>
              <a:t>Análisis de tendencias pasadas y de los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potenciales ingresos futuros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631C1-0601-44E8-1F8A-6AE473028E0F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167814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pic>
        <p:nvPicPr>
          <p:cNvPr id="10" name="Picture 9" descr="A white outline of a map&#10;&#10;Description automatically generated">
            <a:extLst>
              <a:ext uri="{FF2B5EF4-FFF2-40B4-BE49-F238E27FC236}">
                <a16:creationId xmlns:a16="http://schemas.microsoft.com/office/drawing/2014/main" id="{22DDFF5D-B492-BEAA-CB2A-C2905E9DE8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3449" y="1482270"/>
            <a:ext cx="2902280" cy="4235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5071165" cy="6463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RIESGOS PARA LAS FINANZAS PÚBLICAS Y VULNERABILIDADES ECONÓMICAS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Ghana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519806"/>
            <a:ext cx="9026619" cy="1678581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es-ES" sz="2600" dirty="0">
                <a:latin typeface="Franklin Gothic Book" panose="020B0503020102020204"/>
              </a:rPr>
              <a:t>Identificación de las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oportunidades socioeconómicas </a:t>
            </a:r>
            <a:r>
              <a:rPr lang="es-ES" sz="2600" dirty="0">
                <a:latin typeface="Franklin Gothic Book" panose="020B0503020102020204"/>
              </a:rPr>
              <a:t>asociadas a los minerales empleados en la transición 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es-ES" sz="2600" dirty="0">
                <a:solidFill>
                  <a:srgbClr val="002060"/>
                </a:solidFill>
                <a:latin typeface="Franklin Gothic Book" panose="020B0503020102020204"/>
              </a:rPr>
              <a:t>Recomendaciones para </a:t>
            </a:r>
            <a:r>
              <a:rPr lang="es-ES" sz="2600" b="1" dirty="0">
                <a:solidFill>
                  <a:srgbClr val="0090BF"/>
                </a:solidFill>
                <a:latin typeface="Franklin Gothic Book" panose="020B0503020102020204"/>
              </a:rPr>
              <a:t>fortalecer la gobernanza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2600" b="0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Las conclusiones obtenidas han servido de sustento para el</a:t>
            </a:r>
            <a:r>
              <a:rPr kumimoji="0" lang="es-ES" sz="260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s-ES" sz="2600" b="1" i="0" u="none" strike="noStrike" cap="none" normalizeH="0" baseline="0" noProof="0" dirty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Marco Nacional para la Transición Energética</a:t>
            </a:r>
            <a:r>
              <a:rPr kumimoji="0" lang="es-ES" sz="260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de Ghana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6B72E-EE00-09AD-AB58-3D9B3E047470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81318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9034A-3DF1-E946-F264-4317D4AA9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257233"/>
            <a:ext cx="5330397" cy="1380491"/>
          </a:xfrm>
        </p:spPr>
        <p:txBody>
          <a:bodyPr/>
          <a:lstStyle/>
          <a:p>
            <a:r>
              <a:rPr lang="es-ES" dirty="0"/>
              <a:t>Promover la lucha contra la corrupción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09BA0-DCE3-9C54-58A1-69510ED1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253" y="2033070"/>
            <a:ext cx="6500177" cy="571584"/>
          </a:xfrm>
        </p:spPr>
        <p:txBody>
          <a:bodyPr/>
          <a:lstStyle/>
          <a:p>
            <a:r>
              <a:rPr lang="es-ES" dirty="0"/>
              <a:t>ASPECTO CLAVE</a:t>
            </a:r>
          </a:p>
        </p:txBody>
      </p:sp>
      <p:pic>
        <p:nvPicPr>
          <p:cNvPr id="10" name="Picture Placeholder 9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40A05C20-663F-BC40-10A1-8E88210484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4EF16-4EE0-8FBF-B896-B20373D81B60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3540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7955-E633-6E55-DF43-9EDB8591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352C-42D7-2A35-FF11-D3BF1986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152408"/>
          </a:xfrm>
        </p:spPr>
        <p:txBody>
          <a:bodyPr>
            <a:normAutofit/>
          </a:bodyPr>
          <a:lstStyle/>
          <a:p>
            <a:r>
              <a:rPr lang="es-ES" sz="3000" dirty="0"/>
              <a:t>La transición energética está </a:t>
            </a:r>
            <a:r>
              <a:rPr lang="es-ES" sz="3000" b="1" dirty="0">
                <a:solidFill>
                  <a:schemeClr val="accent4"/>
                </a:solidFill>
              </a:rPr>
              <a:t>transformando los riesgos de corrupción</a:t>
            </a:r>
          </a:p>
          <a:p>
            <a:r>
              <a:rPr lang="es-ES" sz="3000" dirty="0"/>
              <a:t>Algunas áreas de riesgo clave son la adjudicación y la transferencia de </a:t>
            </a:r>
            <a:r>
              <a:rPr lang="es-ES" sz="3000" b="1" dirty="0">
                <a:solidFill>
                  <a:schemeClr val="accent4"/>
                </a:solidFill>
              </a:rPr>
              <a:t>licencias</a:t>
            </a:r>
            <a:r>
              <a:rPr lang="es-ES" sz="3000" dirty="0"/>
              <a:t> y la </a:t>
            </a:r>
            <a:r>
              <a:rPr lang="es-ES" sz="3000" b="1" dirty="0">
                <a:solidFill>
                  <a:schemeClr val="accent4"/>
                </a:solidFill>
              </a:rPr>
              <a:t>gobernanza de las empresas estatales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LUCHA CONTRA LA CORRUPCIÓN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75C176-B725-C4C2-F6A6-FB16504154A6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687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7955-E633-6E55-DF43-9EDB8591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352C-42D7-2A35-FF11-D3BF1986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152408"/>
          </a:xfrm>
        </p:spPr>
        <p:txBody>
          <a:bodyPr>
            <a:normAutofit/>
          </a:bodyPr>
          <a:lstStyle/>
          <a:p>
            <a:r>
              <a:rPr lang="es-ES" sz="3200" dirty="0"/>
              <a:t>Identificar y </a:t>
            </a:r>
            <a:r>
              <a:rPr lang="es-ES" sz="3200" b="1" dirty="0">
                <a:solidFill>
                  <a:schemeClr val="accent4"/>
                </a:solidFill>
              </a:rPr>
              <a:t>mitigar los riesgos de corrupción </a:t>
            </a:r>
            <a:r>
              <a:rPr lang="es-ES" sz="3200" dirty="0"/>
              <a:t>en la adjudicación de licencias y contratos</a:t>
            </a:r>
          </a:p>
          <a:p>
            <a:r>
              <a:rPr lang="es-ES" sz="3200" dirty="0"/>
              <a:t>Fortalecer la </a:t>
            </a:r>
            <a:r>
              <a:rPr lang="es-ES" sz="3200" b="1" dirty="0">
                <a:solidFill>
                  <a:schemeClr val="accent4"/>
                </a:solidFill>
              </a:rPr>
              <a:t>gobernanza de las empresas estatales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LUCHA CONTRA LA CORRUPCIÓN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FABA6B-2BE1-31B2-603E-AE16F5FE0A0C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567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930D3E8-8C90-D325-E307-AA21244A0FEF}"/>
              </a:ext>
            </a:extLst>
          </p:cNvPr>
          <p:cNvSpPr txBox="1"/>
          <p:nvPr/>
        </p:nvSpPr>
        <p:spPr>
          <a:xfrm>
            <a:off x="923831" y="2492528"/>
            <a:ext cx="53736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dirty="0">
                <a:solidFill>
                  <a:srgbClr val="002157"/>
                </a:solidFill>
              </a:rPr>
              <a:t>Cuando los gobiernos utilizan </a:t>
            </a:r>
            <a:r>
              <a:rPr lang="es-ES" sz="2600" b="1" dirty="0">
                <a:solidFill>
                  <a:schemeClr val="accent4"/>
                </a:solidFill>
              </a:rPr>
              <a:t>procesos de adjudicación “acelerados”</a:t>
            </a:r>
            <a:r>
              <a:rPr lang="es-ES" sz="2600" dirty="0">
                <a:solidFill>
                  <a:srgbClr val="002157"/>
                </a:solidFill>
              </a:rPr>
              <a:t>, el GMP debe documentar con claridad los </a:t>
            </a:r>
            <a:r>
              <a:rPr lang="es-ES" sz="2600" b="1" dirty="0">
                <a:solidFill>
                  <a:schemeClr val="accent4"/>
                </a:solidFill>
              </a:rPr>
              <a:t>motivos</a:t>
            </a:r>
            <a:r>
              <a:rPr lang="es-ES" sz="2600" dirty="0">
                <a:solidFill>
                  <a:srgbClr val="002157"/>
                </a:solidFill>
              </a:rPr>
              <a:t> de esta elección; los </a:t>
            </a:r>
            <a:r>
              <a:rPr lang="es-ES" sz="2600" b="1" dirty="0">
                <a:solidFill>
                  <a:schemeClr val="accent4"/>
                </a:solidFill>
              </a:rPr>
              <a:t>procesos</a:t>
            </a:r>
            <a:r>
              <a:rPr lang="es-ES" sz="2600" dirty="0">
                <a:solidFill>
                  <a:srgbClr val="002157"/>
                </a:solidFill>
              </a:rPr>
              <a:t> a los que se aplicó; los </a:t>
            </a:r>
            <a:r>
              <a:rPr lang="es-ES" sz="2600" b="1" dirty="0">
                <a:solidFill>
                  <a:schemeClr val="accent4"/>
                </a:solidFill>
              </a:rPr>
              <a:t>procedimientos y criterios </a:t>
            </a:r>
            <a:r>
              <a:rPr lang="es-ES" sz="2600" dirty="0">
                <a:solidFill>
                  <a:srgbClr val="002157"/>
                </a:solidFill>
              </a:rPr>
              <a:t>empleados; las instituciones que participaron; y los resultados de los procesos.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E5D742-7CEB-C90E-38F3-BE8E7FAA66E8}"/>
              </a:ext>
            </a:extLst>
          </p:cNvPr>
          <p:cNvCxnSpPr>
            <a:cxnSpLocks/>
          </p:cNvCxnSpPr>
          <p:nvPr/>
        </p:nvCxnSpPr>
        <p:spPr>
          <a:xfrm>
            <a:off x="4168207" y="3699270"/>
            <a:ext cx="67703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LUCHA CONTRA LA CORRUPCIÓN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CF1DFC-2E23-641E-603D-619D1D091593}"/>
              </a:ext>
            </a:extLst>
          </p:cNvPr>
          <p:cNvSpPr/>
          <p:nvPr/>
        </p:nvSpPr>
        <p:spPr>
          <a:xfrm>
            <a:off x="0" y="1477069"/>
            <a:ext cx="47752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2411E-3610-FF14-9B28-1C613BE17082}"/>
              </a:ext>
            </a:extLst>
          </p:cNvPr>
          <p:cNvSpPr txBox="1"/>
          <p:nvPr/>
        </p:nvSpPr>
        <p:spPr>
          <a:xfrm>
            <a:off x="923831" y="15697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2.2(a)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00C1E-96B5-349C-672A-B80F3E9249B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5747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E5D742-7CEB-C90E-38F3-BE8E7FAA66E8}"/>
              </a:ext>
            </a:extLst>
          </p:cNvPr>
          <p:cNvCxnSpPr>
            <a:cxnSpLocks/>
          </p:cNvCxnSpPr>
          <p:nvPr/>
        </p:nvCxnSpPr>
        <p:spPr>
          <a:xfrm>
            <a:off x="4600280" y="3095920"/>
            <a:ext cx="9803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30D3E8-8C90-D325-E307-AA21244A0FEF}"/>
              </a:ext>
            </a:extLst>
          </p:cNvPr>
          <p:cNvSpPr txBox="1"/>
          <p:nvPr/>
        </p:nvSpPr>
        <p:spPr>
          <a:xfrm>
            <a:off x="923831" y="2638578"/>
            <a:ext cx="51721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Cuando sea posible, se alienta a las empresas de titularidad estatal a divulgar la</a:t>
            </a:r>
            <a:r>
              <a:rPr lang="es-ES" sz="2800" b="1" dirty="0">
                <a:solidFill>
                  <a:srgbClr val="002157"/>
                </a:solidFill>
              </a:rPr>
              <a:t> </a:t>
            </a:r>
            <a:r>
              <a:rPr lang="es-ES" sz="2800" b="1" dirty="0">
                <a:solidFill>
                  <a:schemeClr val="accent4"/>
                </a:solidFill>
              </a:rPr>
              <a:t>identidad y los beneficiarios reales</a:t>
            </a:r>
            <a:r>
              <a:rPr lang="es-ES" sz="2800" dirty="0"/>
              <a:t> </a:t>
            </a:r>
            <a:r>
              <a:rPr lang="es-ES" sz="2800" dirty="0">
                <a:solidFill>
                  <a:srgbClr val="002157"/>
                </a:solidFill>
              </a:rPr>
              <a:t>de sus agentes o intermediarios, proveedores o contratistas que intervienen en transacciones importantes.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LUCHA CONTRA LA CORRUPCIÓN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CF1DFC-2E23-641E-603D-619D1D091593}"/>
              </a:ext>
            </a:extLst>
          </p:cNvPr>
          <p:cNvSpPr/>
          <p:nvPr/>
        </p:nvSpPr>
        <p:spPr>
          <a:xfrm>
            <a:off x="0" y="1604069"/>
            <a:ext cx="47752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2411E-3610-FF14-9B28-1C613BE17082}"/>
              </a:ext>
            </a:extLst>
          </p:cNvPr>
          <p:cNvSpPr txBox="1"/>
          <p:nvPr/>
        </p:nvSpPr>
        <p:spPr>
          <a:xfrm>
            <a:off x="923831" y="16967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2.6(e)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17BB46-9B71-1453-5E91-DBFE6DFE8DCF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306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accent4">
              <a:alpha val="151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40EEB-E709-DCFA-63AA-FD65E1712E12}"/>
              </a:ext>
            </a:extLst>
          </p:cNvPr>
          <p:cNvSpPr txBox="1"/>
          <p:nvPr/>
        </p:nvSpPr>
        <p:spPr>
          <a:xfrm>
            <a:off x="812800" y="477087"/>
            <a:ext cx="5071165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accent4"/>
                </a:solidFill>
                <a:latin typeface="Franklin Gothic Medium" panose="020B0603020102020204" pitchFamily="34" charset="0"/>
              </a:rPr>
              <a:t>LUCHA CONTRA LA CORRUPCIÓN</a:t>
            </a:r>
          </a:p>
        </p:txBody>
      </p:sp>
      <p:pic>
        <p:nvPicPr>
          <p:cNvPr id="8" name="Picture 7" descr="A map of the philippines&#10;&#10;Description automatically generated">
            <a:extLst>
              <a:ext uri="{FF2B5EF4-FFF2-40B4-BE49-F238E27FC236}">
                <a16:creationId xmlns:a16="http://schemas.microsoft.com/office/drawing/2014/main" id="{85DAD7F0-8D94-03BC-DA2C-DE7409A9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11" y="994401"/>
            <a:ext cx="4869198" cy="48691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es-ES" dirty="0"/>
              <a:t>Filipinas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2" y="3463904"/>
            <a:ext cx="8226518" cy="1678581"/>
          </a:xfrm>
        </p:spPr>
        <p:txBody>
          <a:bodyPr>
            <a:noAutofit/>
          </a:bodyPr>
          <a:lstStyle/>
          <a:p>
            <a:r>
              <a:rPr lang="es-ES" sz="2600" dirty="0"/>
              <a:t>Uno de los mayores productores de </a:t>
            </a:r>
            <a:r>
              <a:rPr lang="es-ES" sz="2600" b="1" dirty="0">
                <a:solidFill>
                  <a:schemeClr val="accent4"/>
                </a:solidFill>
              </a:rPr>
              <a:t>níquel</a:t>
            </a:r>
            <a:r>
              <a:rPr lang="es-ES" sz="2600" dirty="0"/>
              <a:t>, mineral clave en la transición energética</a:t>
            </a:r>
          </a:p>
          <a:p>
            <a:r>
              <a:rPr lang="es-ES" sz="2600" dirty="0"/>
              <a:t>Investigación profunda de los </a:t>
            </a:r>
            <a:r>
              <a:rPr lang="es-ES" sz="2600" b="1" dirty="0">
                <a:solidFill>
                  <a:schemeClr val="accent4"/>
                </a:solidFill>
              </a:rPr>
              <a:t>riesgos de integridad </a:t>
            </a:r>
            <a:r>
              <a:rPr lang="es-ES" sz="2600" dirty="0"/>
              <a:t>en el </a:t>
            </a:r>
            <a:r>
              <a:rPr lang="es-ES" sz="2600" b="1" dirty="0">
                <a:solidFill>
                  <a:schemeClr val="accent4"/>
                </a:solidFill>
              </a:rPr>
              <a:t>otorgamiento de licencias de níquel</a:t>
            </a:r>
          </a:p>
          <a:p>
            <a:r>
              <a:rPr lang="es-ES" sz="2600" dirty="0"/>
              <a:t>Desarrollo de un </a:t>
            </a:r>
            <a:r>
              <a:rPr lang="es-ES" sz="2600" b="1" dirty="0">
                <a:solidFill>
                  <a:schemeClr val="accent4"/>
                </a:solidFill>
              </a:rPr>
              <a:t>plan de acción </a:t>
            </a:r>
            <a:r>
              <a:rPr lang="es-ES" sz="2600" dirty="0"/>
              <a:t>para mitigar los riesgos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ECC26-FB45-8F72-2712-243C216336C1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3251807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accent4">
              <a:alpha val="151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40EEB-E709-DCFA-63AA-FD65E1712E12}"/>
              </a:ext>
            </a:extLst>
          </p:cNvPr>
          <p:cNvSpPr txBox="1"/>
          <p:nvPr/>
        </p:nvSpPr>
        <p:spPr>
          <a:xfrm>
            <a:off x="812800" y="477087"/>
            <a:ext cx="5071165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accent4"/>
                </a:solidFill>
                <a:latin typeface="Franklin Gothic Medium" panose="020B0603020102020204" pitchFamily="34" charset="0"/>
              </a:rPr>
              <a:t>LUCHA CONTRA LA CORRUPCIÓN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es-ES" dirty="0"/>
              <a:t>Grupo de expertos para la lucha global contra la corrupción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2" y="4130654"/>
            <a:ext cx="9312368" cy="1678581"/>
          </a:xfrm>
        </p:spPr>
        <p:txBody>
          <a:bodyPr>
            <a:noAutofit/>
          </a:bodyPr>
          <a:lstStyle/>
          <a:p>
            <a:r>
              <a:rPr lang="es-ES" sz="2600" dirty="0"/>
              <a:t>Grupo de expertos convocado por </a:t>
            </a:r>
            <a:r>
              <a:rPr lang="es-ES" sz="2600" b="1" dirty="0">
                <a:solidFill>
                  <a:schemeClr val="accent4"/>
                </a:solidFill>
              </a:rPr>
              <a:t>EITI, NRGI y la OCDE</a:t>
            </a:r>
          </a:p>
          <a:p>
            <a:r>
              <a:rPr lang="es-ES" sz="2600" dirty="0"/>
              <a:t>Llamado a la acción para identificar y mitigar </a:t>
            </a:r>
            <a:r>
              <a:rPr lang="es-ES" sz="2600" b="1" dirty="0">
                <a:solidFill>
                  <a:schemeClr val="accent4"/>
                </a:solidFill>
              </a:rPr>
              <a:t>riesgos</a:t>
            </a:r>
            <a:r>
              <a:rPr lang="es-ES" sz="2600" dirty="0"/>
              <a:t>, fortalecer los </a:t>
            </a:r>
            <a:r>
              <a:rPr lang="es-ES" sz="2600" b="1" dirty="0">
                <a:solidFill>
                  <a:schemeClr val="accent4"/>
                </a:solidFill>
              </a:rPr>
              <a:t>mecanismos de salvaguarda ambiental y social</a:t>
            </a:r>
            <a:r>
              <a:rPr lang="es-ES" sz="2600" dirty="0"/>
              <a:t> y promover la </a:t>
            </a:r>
            <a:r>
              <a:rPr lang="es-ES" sz="2600" b="1" dirty="0">
                <a:solidFill>
                  <a:schemeClr val="accent4"/>
                </a:solidFill>
              </a:rPr>
              <a:t>transparencia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4CDB2-D464-4918-7C46-8E551317F2E3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85552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57CD1DB3-9604-4DE1-4551-CBE966B34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7932" y="1582316"/>
            <a:ext cx="4432825" cy="443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F379-EEC0-A4FD-A41B-03FB9F82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311543"/>
            <a:ext cx="10905753" cy="671660"/>
          </a:xfrm>
        </p:spPr>
        <p:txBody>
          <a:bodyPr/>
          <a:lstStyle/>
          <a:p>
            <a:r>
              <a:rPr lang="es-ES" dirty="0"/>
              <a:t>¿Por qué es importante la transparencia en la transición energética?</a:t>
            </a:r>
            <a:br>
              <a:rPr lang="es-ES" dirty="0"/>
            </a:b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82C9-AEE5-ED88-9E3C-79D69D09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4" y="2772831"/>
            <a:ext cx="7464124" cy="3581400"/>
          </a:xfrm>
        </p:spPr>
        <p:txBody>
          <a:bodyPr>
            <a:normAutofit/>
          </a:bodyPr>
          <a:lstStyle/>
          <a:p>
            <a:r>
              <a:rPr lang="es-ES" sz="3200" dirty="0"/>
              <a:t>Identificar </a:t>
            </a:r>
            <a:r>
              <a:rPr lang="es-ES" sz="3200" b="1" dirty="0">
                <a:solidFill>
                  <a:srgbClr val="0090BF"/>
                </a:solidFill>
              </a:rPr>
              <a:t>oportunidades y riesgos</a:t>
            </a:r>
          </a:p>
          <a:p>
            <a:r>
              <a:rPr lang="es-ES" sz="3200" dirty="0"/>
              <a:t>Adecuar las acciones de los gobiernos y las empresas a los </a:t>
            </a:r>
            <a:r>
              <a:rPr lang="es-ES" sz="3200" b="1" dirty="0">
                <a:solidFill>
                  <a:srgbClr val="0090BF"/>
                </a:solidFill>
              </a:rPr>
              <a:t>intereses públicos a largo plazo</a:t>
            </a:r>
          </a:p>
          <a:p>
            <a:r>
              <a:rPr lang="es-ES" sz="3200" dirty="0">
                <a:solidFill>
                  <a:schemeClr val="tx1"/>
                </a:solidFill>
              </a:rPr>
              <a:t>Generar</a:t>
            </a:r>
            <a:r>
              <a:rPr lang="es-ES" sz="3200" b="1" dirty="0">
                <a:solidFill>
                  <a:srgbClr val="0090BF"/>
                </a:solidFill>
              </a:rPr>
              <a:t> confianza </a:t>
            </a:r>
            <a:r>
              <a:rPr lang="es-ES" sz="3200" dirty="0"/>
              <a:t>entre las partes interesadas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00100" y="489787"/>
            <a:ext cx="1919953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bg2"/>
                </a:solidFill>
                <a:latin typeface="Franklin Gothic Medium" panose="020B0603020102020204" pitchFamily="34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250393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58029B-34A1-D00B-8128-53A1657CD5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370867"/>
            <a:ext cx="5330397" cy="1360459"/>
          </a:xfrm>
        </p:spPr>
        <p:txBody>
          <a:bodyPr/>
          <a:lstStyle/>
          <a:p>
            <a:r>
              <a:rPr lang="es-ES" dirty="0"/>
              <a:t>Fortalecer la voz de las comunidades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C2F5B-0F1B-1A71-640F-1E7A716A6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253" y="2033070"/>
            <a:ext cx="6500177" cy="571584"/>
          </a:xfrm>
        </p:spPr>
        <p:txBody>
          <a:bodyPr/>
          <a:lstStyle/>
          <a:p>
            <a:r>
              <a:rPr lang="es-ES" dirty="0"/>
              <a:t>ASPECTO CLAVE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1BB36D-7242-9837-3D51-4B2E398893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AF4B3-4F49-52D1-0EBA-4AD1C2F0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59F57E-9606-F37F-20F0-B4A69E008DA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055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6DA7-47C1-DBE8-13DF-5D7D2E05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5356A-32F0-F8D6-5544-0491CB30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3200" dirty="0"/>
              <a:t>La transición energética repercute en los </a:t>
            </a:r>
            <a:r>
              <a:rPr lang="es-ES" sz="3200" b="1" dirty="0">
                <a:solidFill>
                  <a:schemeClr val="accent5"/>
                </a:solidFill>
              </a:rPr>
              <a:t>medios de vida de las comunidades</a:t>
            </a:r>
            <a:r>
              <a:rPr lang="es-ES" sz="3200" dirty="0"/>
              <a:t> que viven cerca de los proyectos de energía y minería</a:t>
            </a:r>
          </a:p>
          <a:p>
            <a:r>
              <a:rPr lang="es-ES" sz="3200" dirty="0"/>
              <a:t>Los datos y el diálogo pueden contribuir a una </a:t>
            </a:r>
            <a:r>
              <a:rPr lang="es-ES" sz="3200" b="1" dirty="0">
                <a:solidFill>
                  <a:schemeClr val="accent5"/>
                </a:solidFill>
              </a:rPr>
              <a:t>transición justa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210F7-5FFB-900B-737B-C82189C4F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IMPACTOS EN LAS COMUNIDADES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C04DEB-735D-C748-F757-3F9C5CEDD8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980E5-8C2F-6EE0-81E6-290AF4B8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EECD7B-FFD1-7F7D-6403-A93275BAC8BA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874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6DA7-47C1-DBE8-13DF-5D7D2E05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5356A-32F0-F8D6-5544-0491CB30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200" dirty="0"/>
              <a:t>Fortalecer la </a:t>
            </a:r>
            <a:r>
              <a:rPr lang="es-ES" sz="3200" b="1" dirty="0">
                <a:solidFill>
                  <a:schemeClr val="accent5"/>
                </a:solidFill>
              </a:rPr>
              <a:t>participación comunitaria </a:t>
            </a:r>
            <a:r>
              <a:rPr lang="es-ES" sz="3200" dirty="0"/>
              <a:t>en la toma de decisiones</a:t>
            </a:r>
          </a:p>
          <a:p>
            <a:r>
              <a:rPr lang="es-ES" sz="3200" dirty="0"/>
              <a:t>Exponer las </a:t>
            </a:r>
            <a:r>
              <a:rPr lang="es-ES" sz="3200" b="1" dirty="0">
                <a:solidFill>
                  <a:schemeClr val="accent5"/>
                </a:solidFill>
              </a:rPr>
              <a:t>contribuciones a las economías</a:t>
            </a:r>
            <a:r>
              <a:rPr lang="es-ES" sz="3200" dirty="0"/>
              <a:t> locales</a:t>
            </a:r>
          </a:p>
          <a:p>
            <a:r>
              <a:rPr lang="es-ES" sz="3200" dirty="0"/>
              <a:t>Fortalecer el </a:t>
            </a:r>
            <a:r>
              <a:rPr lang="es-ES" sz="3200" b="1" dirty="0">
                <a:solidFill>
                  <a:schemeClr val="accent5"/>
                </a:solidFill>
              </a:rPr>
              <a:t>desempeño ambiental y social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210F7-5FFB-900B-737B-C82189C4F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IMPACTOS EN LAS COMUNIDADES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C04DEB-735D-C748-F757-3F9C5CEDD8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980E5-8C2F-6EE0-81E6-290AF4B8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2B5326-6BB8-B763-289B-A1993DF2A33A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4045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1461155" y="4705350"/>
            <a:ext cx="100866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2555448"/>
            <a:ext cx="51721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Cuando el proceso para adjudicar o transferir una licencia exija celebrar consultas con las comunidades afectadas, se espera que los países y las empresas incluyan una descripción de</a:t>
            </a:r>
            <a:r>
              <a:rPr lang="es-ES" sz="2800" dirty="0"/>
              <a:t> </a:t>
            </a:r>
            <a:r>
              <a:rPr lang="es-ES" sz="2800" b="1" dirty="0">
                <a:solidFill>
                  <a:schemeClr val="accent5"/>
                </a:solidFill>
              </a:rPr>
              <a:t>la manera en que se llevó a cabo el proceso de consulta</a:t>
            </a:r>
            <a:r>
              <a:rPr lang="es-ES" sz="2800" dirty="0">
                <a:solidFill>
                  <a:srgbClr val="002157"/>
                </a:solidFill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52093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161357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IMPACTOS EN LAS COMUNIDADES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F3067-3F59-940C-EC0C-395F145DC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BCEE16-59B4-AB68-A408-9FA06EF80A0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834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2562378"/>
            <a:ext cx="48483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Cuando se disponga de ella, se requiere que los países implementadores divulguen </a:t>
            </a:r>
            <a:r>
              <a:rPr lang="es-ES" sz="2800" b="1" dirty="0">
                <a:solidFill>
                  <a:schemeClr val="accent5"/>
                </a:solidFill>
              </a:rPr>
              <a:t>información sobre el empleo </a:t>
            </a:r>
            <a:r>
              <a:rPr lang="es-ES" sz="2800" dirty="0">
                <a:solidFill>
                  <a:srgbClr val="002157"/>
                </a:solidFill>
              </a:rPr>
              <a:t>desglosada por </a:t>
            </a:r>
            <a:r>
              <a:rPr lang="es-ES" sz="2800" b="1" dirty="0">
                <a:solidFill>
                  <a:schemeClr val="accent5"/>
                </a:solidFill>
              </a:rPr>
              <a:t>género</a:t>
            </a:r>
            <a:r>
              <a:rPr lang="es-ES" sz="2800" dirty="0">
                <a:solidFill>
                  <a:srgbClr val="002157"/>
                </a:solidFill>
              </a:rPr>
              <a:t> y </a:t>
            </a:r>
            <a:r>
              <a:rPr lang="es-ES" sz="2800" b="1" dirty="0">
                <a:solidFill>
                  <a:schemeClr val="accent5"/>
                </a:solidFill>
              </a:rPr>
              <a:t>nivel ocupacional</a:t>
            </a:r>
            <a:r>
              <a:rPr lang="es-ES" sz="2800" dirty="0">
                <a:solidFill>
                  <a:srgbClr val="002157"/>
                </a:solidFill>
              </a:rPr>
              <a:t>, </a:t>
            </a:r>
            <a:r>
              <a:rPr lang="es-ES" sz="2800" b="1" dirty="0">
                <a:solidFill>
                  <a:schemeClr val="accent5"/>
                </a:solidFill>
              </a:rPr>
              <a:t>empresa</a:t>
            </a:r>
            <a:r>
              <a:rPr lang="es-ES" sz="2800" dirty="0">
                <a:solidFill>
                  <a:srgbClr val="002157"/>
                </a:solidFill>
              </a:rPr>
              <a:t> y </a:t>
            </a:r>
            <a:r>
              <a:rPr lang="es-ES" sz="2800" b="1" dirty="0">
                <a:solidFill>
                  <a:schemeClr val="accent5"/>
                </a:solidFill>
              </a:rPr>
              <a:t>proyecto</a:t>
            </a:r>
            <a:r>
              <a:rPr lang="es-ES" sz="2800" dirty="0">
                <a:solidFill>
                  <a:srgbClr val="002157"/>
                </a:solidFill>
              </a:rPr>
              <a:t>, así como entre ciudadanos </a:t>
            </a:r>
            <a:r>
              <a:rPr lang="es-ES" sz="2800" b="1" dirty="0">
                <a:solidFill>
                  <a:schemeClr val="accent5"/>
                </a:solidFill>
              </a:rPr>
              <a:t>locales</a:t>
            </a:r>
            <a:r>
              <a:rPr lang="es-ES" sz="2800" dirty="0">
                <a:solidFill>
                  <a:srgbClr val="002157"/>
                </a:solidFill>
              </a:rPr>
              <a:t> y </a:t>
            </a:r>
            <a:r>
              <a:rPr lang="es-ES" sz="2800" b="1" dirty="0">
                <a:solidFill>
                  <a:schemeClr val="accent5"/>
                </a:solidFill>
              </a:rPr>
              <a:t>extranjeros</a:t>
            </a:r>
            <a:r>
              <a:rPr lang="es-ES" sz="2800" dirty="0">
                <a:solidFill>
                  <a:srgbClr val="002157"/>
                </a:solidFill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1489435" y="3429000"/>
            <a:ext cx="119720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52786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16205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6.3(a)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IMPACTOS EN LAS COMUNIDADES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C9A50-5E4F-080F-04CA-050A8AF4B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FA5BAE-A3F4-0C61-6C5C-0630C011426E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9844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F7B13C-B628-6EB0-8474-03D90E04168A}"/>
              </a:ext>
            </a:extLst>
          </p:cNvPr>
          <p:cNvCxnSpPr>
            <a:cxnSpLocks/>
          </p:cNvCxnSpPr>
          <p:nvPr/>
        </p:nvCxnSpPr>
        <p:spPr>
          <a:xfrm>
            <a:off x="1517715" y="3652885"/>
            <a:ext cx="119720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3216755"/>
            <a:ext cx="51721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Se requiere que los países y las empresas garanticen que las </a:t>
            </a:r>
            <a:r>
              <a:rPr lang="es-ES" sz="2800" b="1" dirty="0">
                <a:solidFill>
                  <a:schemeClr val="accent5"/>
                </a:solidFill>
              </a:rPr>
              <a:t>evaluaciones de impacto </a:t>
            </a:r>
            <a:r>
              <a:rPr lang="es-ES" sz="2800" dirty="0">
                <a:solidFill>
                  <a:srgbClr val="002157"/>
                </a:solidFill>
              </a:rPr>
              <a:t>ambiental, social y de género </a:t>
            </a:r>
            <a:r>
              <a:rPr lang="es-ES" sz="2800" b="1" dirty="0">
                <a:solidFill>
                  <a:schemeClr val="accent5"/>
                </a:solidFill>
              </a:rPr>
              <a:t>y los informes de seguimiento </a:t>
            </a:r>
            <a:r>
              <a:rPr lang="es-ES" sz="2800" dirty="0">
                <a:solidFill>
                  <a:srgbClr val="002157"/>
                </a:solidFill>
              </a:rPr>
              <a:t>[…] estén a disposición del público.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90886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20015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6.4(b)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IMPACTOS EN LAS COMUNIDADES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69A0F-B35B-756B-AFE7-6BB389E33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7AD69C-085F-6D5F-83F1-B05C52961E2F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033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3388313"/>
            <a:ext cx="45625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rgbClr val="002157"/>
                </a:solidFill>
              </a:rPr>
              <a:t>Se alienta a las empresas a divulgar más información sobre su </a:t>
            </a:r>
            <a:r>
              <a:rPr lang="es-ES" sz="3000" b="1" dirty="0">
                <a:solidFill>
                  <a:schemeClr val="accent5"/>
                </a:solidFill>
              </a:rPr>
              <a:t>gestión e impacto social</a:t>
            </a:r>
            <a:r>
              <a:rPr lang="es-ES" sz="3000" dirty="0">
                <a:solidFill>
                  <a:srgbClr val="002157"/>
                </a:solidFill>
              </a:rPr>
              <a:t>, </a:t>
            </a:r>
            <a:r>
              <a:rPr lang="es-ES" sz="3000" b="1" dirty="0">
                <a:solidFill>
                  <a:schemeClr val="accent5"/>
                </a:solidFill>
              </a:rPr>
              <a:t>de género</a:t>
            </a:r>
            <a:r>
              <a:rPr lang="es-ES" sz="3000" dirty="0">
                <a:solidFill>
                  <a:srgbClr val="002157"/>
                </a:solidFill>
              </a:rPr>
              <a:t> y </a:t>
            </a:r>
            <a:r>
              <a:rPr lang="es-ES" sz="3000" b="1" dirty="0">
                <a:solidFill>
                  <a:schemeClr val="accent5"/>
                </a:solidFill>
              </a:rPr>
              <a:t>ambiental</a:t>
            </a:r>
            <a:r>
              <a:rPr lang="es-ES" sz="3000" dirty="0">
                <a:solidFill>
                  <a:srgbClr val="002157"/>
                </a:solidFill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1518908" y="3850226"/>
            <a:ext cx="108289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90886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20015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6.4(c)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IMPACTOS EN LAS COMUNIDADES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18489-94CF-ADB8-2D78-B10A20224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DEFF86-F7F3-BBD3-7A43-25751DC5162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7267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6B1AE-4C01-8F84-94C6-E44E94D3BB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IMPACTOS EN LAS COMUNIDADES</a:t>
            </a:r>
          </a:p>
        </p:txBody>
      </p:sp>
      <p:pic>
        <p:nvPicPr>
          <p:cNvPr id="7" name="Graphic 6" descr="Neighbourhood outline">
            <a:extLst>
              <a:ext uri="{FF2B5EF4-FFF2-40B4-BE49-F238E27FC236}">
                <a16:creationId xmlns:a16="http://schemas.microsoft.com/office/drawing/2014/main" id="{E93E616B-48FA-DB05-6330-A4F44FF2E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7070" y="1041517"/>
            <a:ext cx="4558030" cy="45580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119F-7F20-0B91-A31B-7014FEF829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Colombia, Ghana e Indonesia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366B-6B21-314A-B72D-E941DAFF98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219015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ES" dirty="0"/>
              <a:t>Proyecto “</a:t>
            </a:r>
            <a:r>
              <a:rPr lang="es-ES" b="1" dirty="0">
                <a:solidFill>
                  <a:schemeClr val="accent5"/>
                </a:solidFill>
              </a:rPr>
              <a:t>Involucrar a las comunidades en una transición justa</a:t>
            </a:r>
            <a:r>
              <a:rPr lang="es-ES" dirty="0"/>
              <a:t>” </a:t>
            </a:r>
          </a:p>
          <a:p>
            <a:pPr>
              <a:buFont typeface="Wingdings" pitchFamily="2" charset="2"/>
              <a:buChar char="§"/>
            </a:pPr>
            <a:r>
              <a:rPr lang="es-ES" dirty="0"/>
              <a:t>Evaluó los </a:t>
            </a:r>
            <a:r>
              <a:rPr lang="es-ES" b="1" dirty="0">
                <a:solidFill>
                  <a:schemeClr val="accent5"/>
                </a:solidFill>
              </a:rPr>
              <a:t>impactos</a:t>
            </a:r>
            <a:r>
              <a:rPr lang="es-ES" dirty="0">
                <a:solidFill>
                  <a:srgbClr val="002157"/>
                </a:solidFill>
              </a:rPr>
              <a:t> de la transición energética</a:t>
            </a:r>
            <a:r>
              <a:rPr lang="es-ES" b="1" dirty="0">
                <a:solidFill>
                  <a:schemeClr val="accent5"/>
                </a:solidFill>
              </a:rPr>
              <a:t> en las comunidades </a:t>
            </a:r>
            <a:r>
              <a:rPr lang="es-ES" dirty="0"/>
              <a:t>y los </a:t>
            </a:r>
            <a:r>
              <a:rPr lang="es-ES" b="1" dirty="0">
                <a:solidFill>
                  <a:schemeClr val="accent5"/>
                </a:solidFill>
              </a:rPr>
              <a:t>obstáculos</a:t>
            </a:r>
            <a:r>
              <a:rPr lang="es-ES" dirty="0"/>
              <a:t> para acceder y utilizar los datos y las plataformas de diálogo</a:t>
            </a:r>
          </a:p>
          <a:p>
            <a:pPr>
              <a:buFont typeface="Wingdings" pitchFamily="2" charset="2"/>
              <a:buChar char="§"/>
            </a:pPr>
            <a:r>
              <a:rPr lang="es-ES" dirty="0"/>
              <a:t>Desarrolló planes para involucrar a las comunidades, con opciones para fortalecer </a:t>
            </a:r>
            <a:r>
              <a:rPr lang="es-ES" b="1" dirty="0">
                <a:solidFill>
                  <a:schemeClr val="accent5"/>
                </a:solidFill>
              </a:rPr>
              <a:t>el papel del EITI a nivel local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36FD6-AF57-D2AC-04DA-5ADA969871C3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258949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D46F68-7777-8F66-B274-B8D607098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Exponer las emisiones de gases de efecto invernadero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72AA4-40BB-551D-ABFC-876D44A384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153" y="2033070"/>
            <a:ext cx="6500177" cy="571584"/>
          </a:xfrm>
        </p:spPr>
        <p:txBody>
          <a:bodyPr/>
          <a:lstStyle/>
          <a:p>
            <a:r>
              <a:rPr lang="es-ES" dirty="0"/>
              <a:t>ASPECTO CLAVE</a:t>
            </a:r>
          </a:p>
        </p:txBody>
      </p:sp>
      <p:pic>
        <p:nvPicPr>
          <p:cNvPr id="12" name="Picture Placeholder 11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BC94EEF8-8D82-9614-929B-8520112C1B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6C0207-86AF-6316-BEE7-63EF2733D4E8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0166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85DF-AF8E-35AC-FFC4-B0F88E6F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CD698-D26B-6689-0E46-0E9B2B38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923808"/>
          </a:xfrm>
        </p:spPr>
        <p:txBody>
          <a:bodyPr>
            <a:normAutofit lnSpcReduction="10000"/>
          </a:bodyPr>
          <a:lstStyle/>
          <a:p>
            <a:pPr>
              <a:buClr>
                <a:srgbClr val="002157"/>
              </a:buClr>
            </a:pPr>
            <a:r>
              <a:rPr lang="es-ES" sz="2800" b="1" dirty="0">
                <a:solidFill>
                  <a:srgbClr val="89AA2E"/>
                </a:solidFill>
              </a:rPr>
              <a:t>Reducir los gases de efecto invernadero </a:t>
            </a:r>
            <a:r>
              <a:rPr lang="es-ES" sz="2800" dirty="0"/>
              <a:t>es un aspecto fundamental de la transición energética</a:t>
            </a:r>
          </a:p>
          <a:p>
            <a:r>
              <a:rPr lang="es-ES" sz="2800" dirty="0">
                <a:solidFill>
                  <a:srgbClr val="002060"/>
                </a:solidFill>
              </a:rPr>
              <a:t>Las industrias extractivas generan emisiones </a:t>
            </a:r>
            <a:r>
              <a:rPr lang="es-ES" sz="2800" b="1" dirty="0">
                <a:solidFill>
                  <a:srgbClr val="89AA2E"/>
                </a:solidFill>
              </a:rPr>
              <a:t>directas e indirectas</a:t>
            </a:r>
          </a:p>
          <a:p>
            <a:r>
              <a:rPr lang="es-ES" sz="2800" dirty="0">
                <a:solidFill>
                  <a:srgbClr val="002060"/>
                </a:solidFill>
              </a:rPr>
              <a:t>Los datos pueden favorecer la </a:t>
            </a:r>
            <a:r>
              <a:rPr lang="es-ES" sz="2800" b="1" dirty="0">
                <a:solidFill>
                  <a:srgbClr val="89AA2E"/>
                </a:solidFill>
              </a:rPr>
              <a:t>rendición de cuentas</a:t>
            </a:r>
            <a:r>
              <a:rPr lang="es-ES" sz="2800" dirty="0">
                <a:solidFill>
                  <a:srgbClr val="002060"/>
                </a:solidFill>
              </a:rPr>
              <a:t> sobre los compromisos climáticos </a:t>
            </a:r>
          </a:p>
          <a:p>
            <a:endParaRPr lang="en-GB" sz="2800" b="1" dirty="0">
              <a:solidFill>
                <a:srgbClr val="89AA2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EMISIONES DE GASES DE EFECTO INVERNADERO</a:t>
            </a:r>
          </a:p>
        </p:txBody>
      </p:sp>
      <p:pic>
        <p:nvPicPr>
          <p:cNvPr id="11" name="Picture Placeholder 10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1E7BBD39-F6A9-A07C-3E8F-4493D4CAA5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376FD7-13D8-6B8C-4A6D-1CEEFABF1035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435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379-EEC0-A4FD-A41B-03FB9F82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311543"/>
            <a:ext cx="10905753" cy="671660"/>
          </a:xfrm>
        </p:spPr>
        <p:txBody>
          <a:bodyPr/>
          <a:lstStyle/>
          <a:p>
            <a:r>
              <a:rPr lang="es-ES" dirty="0"/>
              <a:t>Transición energética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82C9-AEE5-ED88-9E3C-79D69D09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349295"/>
            <a:ext cx="7306816" cy="35814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None/>
              <a:tabLst/>
              <a:defRPr/>
            </a:pPr>
            <a:r>
              <a:rPr kumimoji="0" lang="es-ES" sz="30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Disposiciones reforzadas para: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30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Promover </a:t>
            </a:r>
            <a:r>
              <a:rPr lang="es-ES" sz="3000" b="1" dirty="0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políticas coherentes 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30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Gestionar las </a:t>
            </a:r>
            <a:r>
              <a:rPr lang="es-ES" sz="3000" b="1" dirty="0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vulnerabilidades económicas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30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Promover iniciativas </a:t>
            </a:r>
            <a:r>
              <a:rPr lang="es-ES" sz="3000" b="1" dirty="0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anticorrupción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30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Fortalecer la voz de las</a:t>
            </a:r>
            <a:r>
              <a:rPr lang="es-ES" sz="3000" b="1" dirty="0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 comunidades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es-ES" sz="30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Exponer las </a:t>
            </a:r>
            <a:r>
              <a:rPr lang="es-ES" sz="3000" b="1" dirty="0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emisiones de GEI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CF53C-6C42-B08A-C723-53147180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49629" y="1424163"/>
            <a:ext cx="3297746" cy="4693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54C46-7CFC-A849-7481-EEFC64C4DB27}"/>
              </a:ext>
            </a:extLst>
          </p:cNvPr>
          <p:cNvSpPr txBox="1"/>
          <p:nvPr/>
        </p:nvSpPr>
        <p:spPr>
          <a:xfrm>
            <a:off x="800100" y="489787"/>
            <a:ext cx="1919953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es-ES" dirty="0">
                <a:solidFill>
                  <a:schemeClr val="bg2"/>
                </a:solidFill>
                <a:latin typeface="Franklin Gothic Medium" panose="020B0603020102020204" pitchFamily="34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2619664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85DF-AF8E-35AC-FFC4-B0F88E6F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CD698-D26B-6689-0E46-0E9B2B38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2539508"/>
          </a:xfrm>
        </p:spPr>
        <p:txBody>
          <a:bodyPr>
            <a:normAutofit lnSpcReduction="10000"/>
          </a:bodyPr>
          <a:lstStyle/>
          <a:p>
            <a:r>
              <a:rPr lang="es-ES" sz="2800" dirty="0"/>
              <a:t>Comprender las </a:t>
            </a:r>
            <a:r>
              <a:rPr lang="es-ES" sz="2800" b="1" dirty="0">
                <a:solidFill>
                  <a:srgbClr val="89AA2E"/>
                </a:solidFill>
              </a:rPr>
              <a:t>emisiones de gases de efecto invernadero </a:t>
            </a:r>
            <a:r>
              <a:rPr lang="es-ES" sz="2800" dirty="0"/>
              <a:t>de las compañías extractivas</a:t>
            </a:r>
          </a:p>
          <a:p>
            <a:r>
              <a:rPr lang="es-ES" sz="2800" dirty="0">
                <a:solidFill>
                  <a:srgbClr val="002060"/>
                </a:solidFill>
              </a:rPr>
              <a:t>Utilizar los datos sobre las reservas y la producción para calcular las </a:t>
            </a:r>
            <a:r>
              <a:rPr lang="es-ES" sz="2800" b="1" dirty="0">
                <a:solidFill>
                  <a:srgbClr val="89AA2E"/>
                </a:solidFill>
              </a:rPr>
              <a:t>emisiones indirectas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EMISIONES DE GASES DE EFECTO INVERNADERO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20D67A-5B04-1E3F-E31A-88416117B6F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0260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077DBBE-1310-B9CF-5271-08CC502AD3BF}"/>
              </a:ext>
            </a:extLst>
          </p:cNvPr>
          <p:cNvSpPr txBox="1"/>
          <p:nvPr/>
        </p:nvSpPr>
        <p:spPr>
          <a:xfrm>
            <a:off x="936531" y="2619528"/>
            <a:ext cx="53271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Se alienta a las empresas a divulgar las </a:t>
            </a:r>
            <a:r>
              <a:rPr lang="es-ES" sz="2800" b="1" dirty="0">
                <a:solidFill>
                  <a:srgbClr val="89AA2E"/>
                </a:solidFill>
              </a:rPr>
              <a:t>emisiones de gases de efecto invernadero (GEI) </a:t>
            </a:r>
            <a:r>
              <a:rPr lang="es-ES" sz="2800" dirty="0">
                <a:solidFill>
                  <a:srgbClr val="002157"/>
                </a:solidFill>
              </a:rPr>
              <a:t>en línea con las principales normas de divulgación existentes. Se alienta al grupo multipartícipe a </a:t>
            </a:r>
            <a:r>
              <a:rPr lang="es-ES" sz="2800" b="1" dirty="0">
                <a:solidFill>
                  <a:srgbClr val="89AA2E"/>
                </a:solidFill>
              </a:rPr>
              <a:t>solicitar divulgaciones desagregadas</a:t>
            </a:r>
            <a:r>
              <a:rPr lang="es-ES" sz="2800" dirty="0">
                <a:solidFill>
                  <a:srgbClr val="002157"/>
                </a:solidFill>
              </a:rPr>
              <a:t> cuando sea factible.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7D8AA6-08C0-3787-2248-4D93D7C80176}"/>
              </a:ext>
            </a:extLst>
          </p:cNvPr>
          <p:cNvCxnSpPr>
            <a:cxnSpLocks/>
          </p:cNvCxnSpPr>
          <p:nvPr/>
        </p:nvCxnSpPr>
        <p:spPr>
          <a:xfrm>
            <a:off x="1517715" y="3057819"/>
            <a:ext cx="98981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EMISIONES DE GASES DE EFECTO INVERNADERO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466D4-F030-5C88-95E2-10A6E0E7790B}"/>
              </a:ext>
            </a:extLst>
          </p:cNvPr>
          <p:cNvSpPr/>
          <p:nvPr/>
        </p:nvSpPr>
        <p:spPr>
          <a:xfrm>
            <a:off x="0" y="1642169"/>
            <a:ext cx="43434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79D-A722-5628-E49A-16E0C2ACCDB9}"/>
              </a:ext>
            </a:extLst>
          </p:cNvPr>
          <p:cNvSpPr txBox="1"/>
          <p:nvPr/>
        </p:nvSpPr>
        <p:spPr>
          <a:xfrm>
            <a:off x="936531" y="1734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3.4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96FF47-CDB1-E3B9-F331-DCF91C527A67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870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077DBBE-1310-B9CF-5271-08CC502AD3BF}"/>
              </a:ext>
            </a:extLst>
          </p:cNvPr>
          <p:cNvSpPr txBox="1"/>
          <p:nvPr/>
        </p:nvSpPr>
        <p:spPr>
          <a:xfrm>
            <a:off x="936531" y="2676678"/>
            <a:ext cx="50324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Se alienta a los países implementadores y a las empresas a divulgar datos sobre las </a:t>
            </a:r>
            <a:r>
              <a:rPr lang="es-ES" sz="2800" b="1" dirty="0">
                <a:solidFill>
                  <a:srgbClr val="89AA2E"/>
                </a:solidFill>
              </a:rPr>
              <a:t>reservas </a:t>
            </a:r>
            <a:r>
              <a:rPr lang="es-ES" sz="2800" dirty="0"/>
              <a:t>económicas comprobadas de </a:t>
            </a:r>
            <a:r>
              <a:rPr lang="es-ES" sz="2800" b="1" dirty="0">
                <a:solidFill>
                  <a:srgbClr val="89AA2E"/>
                </a:solidFill>
              </a:rPr>
              <a:t>petróleo</a:t>
            </a:r>
            <a:r>
              <a:rPr lang="es-ES" sz="2800" dirty="0">
                <a:solidFill>
                  <a:srgbClr val="002157"/>
                </a:solidFill>
              </a:rPr>
              <a:t>, </a:t>
            </a:r>
            <a:r>
              <a:rPr lang="es-ES" sz="2800" b="1" dirty="0">
                <a:solidFill>
                  <a:srgbClr val="89AA2E"/>
                </a:solidFill>
              </a:rPr>
              <a:t>gas</a:t>
            </a:r>
            <a:r>
              <a:rPr lang="es-ES" sz="2800" dirty="0">
                <a:solidFill>
                  <a:srgbClr val="002157"/>
                </a:solidFill>
              </a:rPr>
              <a:t> o </a:t>
            </a:r>
            <a:r>
              <a:rPr lang="es-ES" sz="2800" b="1" dirty="0">
                <a:solidFill>
                  <a:srgbClr val="89AA2E"/>
                </a:solidFill>
              </a:rPr>
              <a:t>minerales</a:t>
            </a:r>
            <a:r>
              <a:rPr lang="es-ES" sz="2800" dirty="0">
                <a:solidFill>
                  <a:srgbClr val="002157"/>
                </a:solidFill>
              </a:rPr>
              <a:t>, cuando estén disponibles.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EMISIONES DE GASES DE EFECTO INVERNADERO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466D4-F030-5C88-95E2-10A6E0E7790B}"/>
              </a:ext>
            </a:extLst>
          </p:cNvPr>
          <p:cNvSpPr/>
          <p:nvPr/>
        </p:nvSpPr>
        <p:spPr>
          <a:xfrm>
            <a:off x="0" y="1642169"/>
            <a:ext cx="43434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79D-A722-5628-E49A-16E0C2ACCDB9}"/>
              </a:ext>
            </a:extLst>
          </p:cNvPr>
          <p:cNvSpPr txBox="1"/>
          <p:nvPr/>
        </p:nvSpPr>
        <p:spPr>
          <a:xfrm>
            <a:off x="936531" y="1734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3.1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F309A3-7B75-3010-3908-9BB6AD4042A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FB9810-7058-ECBB-7476-009E0B8ED3D2}"/>
              </a:ext>
            </a:extLst>
          </p:cNvPr>
          <p:cNvCxnSpPr>
            <a:cxnSpLocks/>
          </p:cNvCxnSpPr>
          <p:nvPr/>
        </p:nvCxnSpPr>
        <p:spPr>
          <a:xfrm>
            <a:off x="1517715" y="3114379"/>
            <a:ext cx="98981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783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EA412-EFA2-0144-CD3C-C40979049A56}"/>
              </a:ext>
            </a:extLst>
          </p:cNvPr>
          <p:cNvCxnSpPr>
            <a:cxnSpLocks/>
          </p:cNvCxnSpPr>
          <p:nvPr/>
        </p:nvCxnSpPr>
        <p:spPr>
          <a:xfrm>
            <a:off x="1517715" y="3123806"/>
            <a:ext cx="121605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77DBBE-1310-B9CF-5271-08CC502AD3BF}"/>
              </a:ext>
            </a:extLst>
          </p:cNvPr>
          <p:cNvSpPr txBox="1"/>
          <p:nvPr/>
        </p:nvSpPr>
        <p:spPr>
          <a:xfrm>
            <a:off x="936531" y="2676678"/>
            <a:ext cx="55114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157"/>
                </a:solidFill>
              </a:rPr>
              <a:t>Se requiere que los países implementadores divulguen oportunamente </a:t>
            </a:r>
            <a:r>
              <a:rPr lang="es-ES" sz="2800" b="1" dirty="0">
                <a:solidFill>
                  <a:srgbClr val="89AA2E"/>
                </a:solidFill>
              </a:rPr>
              <a:t>datos de producción</a:t>
            </a:r>
            <a:r>
              <a:rPr lang="es-ES" sz="2800" dirty="0">
                <a:solidFill>
                  <a:srgbClr val="002157"/>
                </a:solidFill>
              </a:rPr>
              <a:t>, incluidos los </a:t>
            </a:r>
            <a:r>
              <a:rPr lang="es-ES" sz="2800" b="1" dirty="0">
                <a:solidFill>
                  <a:srgbClr val="89AA2E"/>
                </a:solidFill>
              </a:rPr>
              <a:t>volúmenes</a:t>
            </a:r>
            <a:r>
              <a:rPr lang="es-ES" sz="2800" dirty="0"/>
              <a:t> de producción</a:t>
            </a:r>
            <a:r>
              <a:rPr lang="es-ES" sz="2800" b="1" dirty="0">
                <a:solidFill>
                  <a:srgbClr val="89AA2E"/>
                </a:solidFill>
              </a:rPr>
              <a:t> y el valor por producto básico</a:t>
            </a:r>
            <a:r>
              <a:rPr lang="es-ES" sz="2800" dirty="0">
                <a:solidFill>
                  <a:srgbClr val="002157"/>
                </a:solidFill>
              </a:rPr>
              <a:t>. Cuando sea posible, los datos deben, además, desglosarse </a:t>
            </a:r>
            <a:r>
              <a:rPr lang="es-ES" sz="2800" b="1" dirty="0">
                <a:solidFill>
                  <a:srgbClr val="89AA2E"/>
                </a:solidFill>
              </a:rPr>
              <a:t>por proyecto</a:t>
            </a:r>
            <a:r>
              <a:rPr lang="es-ES" sz="2800" dirty="0">
                <a:solidFill>
                  <a:srgbClr val="002157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EMISIONES DE GASES DE EFECTO INVERNADERO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466D4-F030-5C88-95E2-10A6E0E7790B}"/>
              </a:ext>
            </a:extLst>
          </p:cNvPr>
          <p:cNvSpPr/>
          <p:nvPr/>
        </p:nvSpPr>
        <p:spPr>
          <a:xfrm>
            <a:off x="0" y="1642169"/>
            <a:ext cx="43434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79D-A722-5628-E49A-16E0C2ACCDB9}"/>
              </a:ext>
            </a:extLst>
          </p:cNvPr>
          <p:cNvSpPr txBox="1"/>
          <p:nvPr/>
        </p:nvSpPr>
        <p:spPr>
          <a:xfrm>
            <a:off x="936531" y="1734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3.2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19DA2E-DE91-294F-CDBF-A9766D658D3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1582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E6587-8428-E180-E360-572C1665F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EMISIONES DE GASES DE EFECTO INVERNADERO</a:t>
            </a:r>
          </a:p>
        </p:txBody>
      </p:sp>
      <p:pic>
        <p:nvPicPr>
          <p:cNvPr id="9" name="Picture 8" descr="A blue outline of a country&#10;&#10;Description automatically generated">
            <a:extLst>
              <a:ext uri="{FF2B5EF4-FFF2-40B4-BE49-F238E27FC236}">
                <a16:creationId xmlns:a16="http://schemas.microsoft.com/office/drawing/2014/main" id="{E3297550-C365-DA42-2201-2DF0C670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372867"/>
            <a:ext cx="4812333" cy="48123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86166-4824-32BF-095A-210F3133B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Trinidad y Tobago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78729-9793-B907-5E01-0D7B56FD14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sz="2400" dirty="0"/>
              <a:t>Gran exportador mundial de </a:t>
            </a:r>
            <a:r>
              <a:rPr lang="es-ES" sz="2400" b="1" dirty="0">
                <a:solidFill>
                  <a:srgbClr val="89AA2E"/>
                </a:solidFill>
              </a:rPr>
              <a:t>gas natural licuado</a:t>
            </a:r>
          </a:p>
          <a:p>
            <a:r>
              <a:rPr lang="es-ES" sz="2400" dirty="0">
                <a:solidFill>
                  <a:srgbClr val="002060"/>
                </a:solidFill>
              </a:rPr>
              <a:t>Creación de un </a:t>
            </a:r>
            <a:r>
              <a:rPr lang="es-ES" sz="2400" b="1" dirty="0">
                <a:solidFill>
                  <a:srgbClr val="89AA2E"/>
                </a:solidFill>
              </a:rPr>
              <a:t>proceso voluntario </a:t>
            </a:r>
            <a:r>
              <a:rPr lang="es-ES" sz="2400" dirty="0">
                <a:solidFill>
                  <a:srgbClr val="002157"/>
                </a:solidFill>
              </a:rPr>
              <a:t>para informar las emisiones</a:t>
            </a:r>
          </a:p>
          <a:p>
            <a:r>
              <a:rPr lang="es-ES" sz="2400" dirty="0">
                <a:solidFill>
                  <a:srgbClr val="002060"/>
                </a:solidFill>
              </a:rPr>
              <a:t>La estatal </a:t>
            </a:r>
            <a:r>
              <a:rPr lang="es-ES" dirty="0">
                <a:solidFill>
                  <a:srgbClr val="002060"/>
                </a:solidFill>
              </a:rPr>
              <a:t>NGC</a:t>
            </a:r>
            <a:r>
              <a:rPr lang="es-ES" sz="2400" dirty="0">
                <a:solidFill>
                  <a:srgbClr val="002060"/>
                </a:solidFill>
              </a:rPr>
              <a:t> es la primera compañía en </a:t>
            </a:r>
            <a:r>
              <a:rPr lang="es-ES" sz="2400" b="1" dirty="0">
                <a:solidFill>
                  <a:srgbClr val="002060"/>
                </a:solidFill>
              </a:rPr>
              <a:t>divulgar </a:t>
            </a:r>
            <a:r>
              <a:rPr lang="es-ES" dirty="0">
                <a:solidFill>
                  <a:srgbClr val="002060"/>
                </a:solidFill>
              </a:rPr>
              <a:t>datos </a:t>
            </a:r>
            <a:r>
              <a:rPr lang="es-ES" sz="2400" b="1" dirty="0">
                <a:solidFill>
                  <a:srgbClr val="002060"/>
                </a:solidFill>
              </a:rPr>
              <a:t>desagregados sobre las emisiones</a:t>
            </a:r>
            <a:r>
              <a:rPr lang="es-ES" sz="2400" dirty="0">
                <a:solidFill>
                  <a:srgbClr val="002060"/>
                </a:solidFill>
              </a:rPr>
              <a:t> a través del EITI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E1A6B-1908-2619-A308-339293721432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3234656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55EAD-38F4-391C-13E8-2D918E3A7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Lecciones para el sector de las energías renovables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0700A-6957-396D-B495-4305F8AA2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358" y="2033070"/>
            <a:ext cx="6500177" cy="571584"/>
          </a:xfrm>
        </p:spPr>
        <p:txBody>
          <a:bodyPr/>
          <a:lstStyle/>
          <a:p>
            <a:r>
              <a:rPr lang="es-ES" dirty="0"/>
              <a:t>HACIA EL FUTURO</a:t>
            </a:r>
          </a:p>
        </p:txBody>
      </p:sp>
      <p:pic>
        <p:nvPicPr>
          <p:cNvPr id="6" name="Picture Placeholder 5" descr="A wind turbines in the ocean&#10;&#10;Description automatically generated">
            <a:extLst>
              <a:ext uri="{FF2B5EF4-FFF2-40B4-BE49-F238E27FC236}">
                <a16:creationId xmlns:a16="http://schemas.microsoft.com/office/drawing/2014/main" id="{728D373C-FF41-01C7-21BE-057CC5A878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98DAE-22CF-5AF8-B9AE-30B8FA8C59F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0445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77BB-24F8-A682-E318-6E3F9BAF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B3B84-5F87-0CD3-EC07-5CDCBB2F4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33632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Los riesgos de gobernanza plantean </a:t>
            </a:r>
            <a:r>
              <a:rPr lang="es-ES" b="1" dirty="0">
                <a:solidFill>
                  <a:schemeClr val="accent2"/>
                </a:solidFill>
              </a:rPr>
              <a:t>obstáculos para el crecimiento responsable </a:t>
            </a:r>
            <a:r>
              <a:rPr lang="es-ES" dirty="0">
                <a:solidFill>
                  <a:srgbClr val="002060"/>
                </a:solidFill>
              </a:rPr>
              <a:t>en el sector de las energías renovables</a:t>
            </a:r>
          </a:p>
          <a:p>
            <a:r>
              <a:rPr lang="es-ES" dirty="0">
                <a:solidFill>
                  <a:srgbClr val="002060"/>
                </a:solidFill>
              </a:rPr>
              <a:t>Oportunidades para compartir </a:t>
            </a:r>
            <a:r>
              <a:rPr lang="es-ES" b="1" dirty="0">
                <a:solidFill>
                  <a:schemeClr val="accent2"/>
                </a:solidFill>
              </a:rPr>
              <a:t>lecciones sobre la transparencia </a:t>
            </a:r>
            <a:r>
              <a:rPr lang="es-ES" dirty="0">
                <a:solidFill>
                  <a:srgbClr val="002060"/>
                </a:solidFill>
              </a:rPr>
              <a:t>y la rendición de cuentas provenientes de las industrias extractivas</a:t>
            </a:r>
          </a:p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CCD08-06E5-7077-39D3-4D5EABC13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LECCIONES PARA LAS ENERGÍAS RENOVABLES</a:t>
            </a:r>
          </a:p>
        </p:txBody>
      </p:sp>
      <p:pic>
        <p:nvPicPr>
          <p:cNvPr id="7" name="Picture Placeholder 6" descr="A wind turbines in the ocean&#10;&#10;Description automatically generated">
            <a:extLst>
              <a:ext uri="{FF2B5EF4-FFF2-40B4-BE49-F238E27FC236}">
                <a16:creationId xmlns:a16="http://schemas.microsoft.com/office/drawing/2014/main" id="{1A6EE1E1-1D96-06A8-CE3A-54E95DB661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0AA9B3-1487-AFA1-3BB1-6035126B171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7528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77BB-24F8-A682-E318-6E3F9BAF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Opciones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B3B84-5F87-0CD3-EC07-5CDCBB2F4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1"/>
            <a:ext cx="5704648" cy="4117057"/>
          </a:xfrm>
        </p:spPr>
        <p:txBody>
          <a:bodyPr>
            <a:noAutofit/>
          </a:bodyPr>
          <a:lstStyle/>
          <a:p>
            <a:r>
              <a:rPr lang="es-ES" sz="2600" dirty="0">
                <a:solidFill>
                  <a:srgbClr val="002060"/>
                </a:solidFill>
              </a:rPr>
              <a:t>Estudiar oportunidades para </a:t>
            </a:r>
            <a:r>
              <a:rPr lang="es-ES" sz="2600" b="1" dirty="0">
                <a:solidFill>
                  <a:schemeClr val="accent2"/>
                </a:solidFill>
              </a:rPr>
              <a:t>ampliar el alcance de los informes EITI </a:t>
            </a:r>
            <a:r>
              <a:rPr lang="es-ES" sz="2600" dirty="0">
                <a:solidFill>
                  <a:srgbClr val="002060"/>
                </a:solidFill>
              </a:rPr>
              <a:t>a fin de abarcar las energías renovables en áreas específicamente seleccionadas</a:t>
            </a:r>
          </a:p>
          <a:p>
            <a:r>
              <a:rPr lang="es-ES" sz="2600" dirty="0">
                <a:solidFill>
                  <a:srgbClr val="002060"/>
                </a:solidFill>
              </a:rPr>
              <a:t>Involucrar a las </a:t>
            </a:r>
            <a:r>
              <a:rPr lang="es-ES" sz="2600" b="1" dirty="0">
                <a:solidFill>
                  <a:schemeClr val="accent2"/>
                </a:solidFill>
              </a:rPr>
              <a:t>partes interesadas del sector de las energías renovables </a:t>
            </a:r>
            <a:r>
              <a:rPr lang="es-ES" sz="2600" dirty="0">
                <a:solidFill>
                  <a:srgbClr val="002060"/>
                </a:solidFill>
              </a:rPr>
              <a:t>en las conversaciones multipartícipes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CCD08-06E5-7077-39D3-4D5EABC13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LECCIONES PARA LAS ENERGÍAS RENOVABLES</a:t>
            </a:r>
          </a:p>
        </p:txBody>
      </p:sp>
      <p:pic>
        <p:nvPicPr>
          <p:cNvPr id="7" name="Picture Placeholder 6" descr="A wind turbines in the ocean&#10;&#10;Description automatically generated">
            <a:extLst>
              <a:ext uri="{FF2B5EF4-FFF2-40B4-BE49-F238E27FC236}">
                <a16:creationId xmlns:a16="http://schemas.microsoft.com/office/drawing/2014/main" id="{1A6EE1E1-1D96-06A8-CE3A-54E95DB661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AA5B1C-9499-5466-EE1B-C235F7712C16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5100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C2F0-D75A-B92F-72C8-99B470BE3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Albania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1BF85-0076-0B34-F7C7-9F099B020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LECCIONES PARA LAS ENERGÍAS RENOVABLES</a:t>
            </a:r>
          </a:p>
        </p:txBody>
      </p:sp>
      <p:pic>
        <p:nvPicPr>
          <p:cNvPr id="7" name="Picture 6" descr="A blue outline of a country&#10;&#10;Description automatically generated">
            <a:extLst>
              <a:ext uri="{FF2B5EF4-FFF2-40B4-BE49-F238E27FC236}">
                <a16:creationId xmlns:a16="http://schemas.microsoft.com/office/drawing/2014/main" id="{7D66AA33-4D6E-CCCA-4104-B2C3C2AB8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4600"/>
            <a:ext cx="4660900" cy="4660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4843F-6B6B-85F7-B698-F440899AEB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650286"/>
            <a:ext cx="8439695" cy="914400"/>
          </a:xfrm>
        </p:spPr>
        <p:txBody>
          <a:bodyPr/>
          <a:lstStyle/>
          <a:p>
            <a:r>
              <a:rPr lang="es-ES" sz="2800" dirty="0">
                <a:solidFill>
                  <a:srgbClr val="002060"/>
                </a:solidFill>
              </a:rPr>
              <a:t>Importante papel de la </a:t>
            </a:r>
            <a:r>
              <a:rPr lang="es-ES" sz="2800" b="1" dirty="0">
                <a:solidFill>
                  <a:schemeClr val="accent2"/>
                </a:solidFill>
              </a:rPr>
              <a:t>energía hidroeléctrica </a:t>
            </a:r>
            <a:r>
              <a:rPr lang="es-ES" sz="2800" dirty="0">
                <a:solidFill>
                  <a:srgbClr val="002060"/>
                </a:solidFill>
              </a:rPr>
              <a:t>en la matriz energética nacional</a:t>
            </a:r>
          </a:p>
          <a:p>
            <a:r>
              <a:rPr lang="es-ES" sz="2800" dirty="0">
                <a:solidFill>
                  <a:srgbClr val="002060"/>
                </a:solidFill>
              </a:rPr>
              <a:t>Divulgación de información sobre el </a:t>
            </a:r>
            <a:r>
              <a:rPr lang="es-ES" sz="2800" b="1" dirty="0">
                <a:solidFill>
                  <a:schemeClr val="accent2"/>
                </a:solidFill>
              </a:rPr>
              <a:t>marco legal</a:t>
            </a:r>
            <a:r>
              <a:rPr lang="es-ES" sz="2800" dirty="0">
                <a:solidFill>
                  <a:srgbClr val="002060"/>
                </a:solidFill>
              </a:rPr>
              <a:t>, la </a:t>
            </a:r>
            <a:r>
              <a:rPr lang="es-ES" sz="2800" b="1" dirty="0">
                <a:solidFill>
                  <a:schemeClr val="accent2"/>
                </a:solidFill>
              </a:rPr>
              <a:t>producción</a:t>
            </a:r>
            <a:r>
              <a:rPr lang="es-ES" sz="2800" dirty="0">
                <a:solidFill>
                  <a:srgbClr val="002060"/>
                </a:solidFill>
              </a:rPr>
              <a:t> y los </a:t>
            </a:r>
            <a:r>
              <a:rPr lang="es-ES" sz="2800" b="1" dirty="0">
                <a:solidFill>
                  <a:schemeClr val="accent2"/>
                </a:solidFill>
              </a:rPr>
              <a:t>ingresos</a:t>
            </a:r>
            <a:r>
              <a:rPr lang="es-ES" sz="2800" dirty="0">
                <a:solidFill>
                  <a:srgbClr val="002060"/>
                </a:solidFill>
              </a:rPr>
              <a:t> provenientes del sector hidroeléctrico</a:t>
            </a:r>
          </a:p>
          <a:p>
            <a:endParaRPr lang="x-none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CDE09-38CC-C524-8FBD-6B86B83B46D9}"/>
              </a:ext>
            </a:extLst>
          </p:cNvPr>
          <p:cNvSpPr txBox="1"/>
          <p:nvPr/>
        </p:nvSpPr>
        <p:spPr>
          <a:xfrm>
            <a:off x="343340" y="1988802"/>
            <a:ext cx="313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ESTUDIO DE CASO</a:t>
            </a:r>
          </a:p>
        </p:txBody>
      </p:sp>
    </p:spTree>
    <p:extLst>
      <p:ext uri="{BB962C8B-B14F-4D97-AF65-F5344CB8AC3E}">
        <p14:creationId xmlns:p14="http://schemas.microsoft.com/office/powerpoint/2010/main" val="1211438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5989-9240-F362-9BE6-12EE9D89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702074"/>
            <a:ext cx="4211992" cy="1409657"/>
          </a:xfrm>
        </p:spPr>
        <p:txBody>
          <a:bodyPr/>
          <a:lstStyle/>
          <a:p>
            <a:r>
              <a:rPr lang="es-ES" dirty="0"/>
              <a:t>Consulte nuestras guías en </a:t>
            </a:r>
            <a:br>
              <a:rPr lang="es-ES" dirty="0"/>
            </a:br>
            <a:br>
              <a:rPr lang="es-ES" dirty="0"/>
            </a:br>
            <a:r>
              <a:rPr lang="es-ES" sz="2800" b="0" dirty="0">
                <a:latin typeface="+mn-lt"/>
                <a:hlinkClick r:id="rId3"/>
              </a:rPr>
              <a:t>eiti.org/es/guias-sobre-la-implementacion-del-estandar-eiti</a:t>
            </a:r>
            <a:endParaRPr lang="es-ES" b="0" dirty="0">
              <a:latin typeface="+mn-lt"/>
              <a:hlinkClick r:id="rId3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B8DAF0-289E-05A2-3247-4E9E4C6911EE}"/>
              </a:ext>
            </a:extLst>
          </p:cNvPr>
          <p:cNvGrpSpPr/>
          <p:nvPr/>
        </p:nvGrpSpPr>
        <p:grpSpPr>
          <a:xfrm>
            <a:off x="4346681" y="1600200"/>
            <a:ext cx="8708905" cy="5014927"/>
            <a:chOff x="3775180" y="1181947"/>
            <a:chExt cx="8937172" cy="5198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9D4CAC-E792-5172-A1F4-47B877E4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775180" y="1181947"/>
              <a:ext cx="8937172" cy="5198641"/>
            </a:xfrm>
            <a:prstGeom prst="rect">
              <a:avLst/>
            </a:prstGeom>
          </p:spPr>
        </p:pic>
        <p:pic>
          <p:nvPicPr>
            <p:cNvPr id="15" name="Graphic 14" descr="Cursor with solid fill">
              <a:extLst>
                <a:ext uri="{FF2B5EF4-FFF2-40B4-BE49-F238E27FC236}">
                  <a16:creationId xmlns:a16="http://schemas.microsoft.com/office/drawing/2014/main" id="{015C70F4-5A90-5B4A-A2EB-9AF3BE80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83179" y="1465615"/>
              <a:ext cx="914400" cy="9144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D87F79-E2D2-5020-D78A-4F6765C52D80}"/>
                </a:ext>
              </a:extLst>
            </p:cNvPr>
            <p:cNvSpPr/>
            <p:nvPr/>
          </p:nvSpPr>
          <p:spPr>
            <a:xfrm>
              <a:off x="7790407" y="1530672"/>
              <a:ext cx="287395" cy="18247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9869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5294D05C-2431-06D4-1D8D-C419F6DD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315" y="2308304"/>
            <a:ext cx="1991065" cy="2835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50DCA6-D40D-8B7A-61A8-010916E21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7080" y="2308303"/>
            <a:ext cx="1991065" cy="3022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2D70FB-8269-8823-FC65-CBB6183A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295357"/>
            <a:ext cx="10905753" cy="671660"/>
          </a:xfrm>
        </p:spPr>
        <p:txBody>
          <a:bodyPr/>
          <a:lstStyle/>
          <a:p>
            <a:r>
              <a:rPr lang="es-ES" dirty="0"/>
              <a:t>Aspectos clave</a:t>
            </a:r>
          </a:p>
        </p:txBody>
      </p:sp>
      <p:pic>
        <p:nvPicPr>
          <p:cNvPr id="12" name="Picture 11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5C633E85-4E69-476C-6136-EA6281C3A7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5844" y="2317635"/>
            <a:ext cx="1991066" cy="2706752"/>
          </a:xfrm>
          <a:prstGeom prst="rect">
            <a:avLst/>
          </a:prstGeom>
        </p:spPr>
      </p:pic>
      <p:pic>
        <p:nvPicPr>
          <p:cNvPr id="9" name="Picture 8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2FB075CA-8CE8-32E5-83FD-4F607E7BC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86" y="2308303"/>
            <a:ext cx="1991066" cy="2616692"/>
          </a:xfrm>
          <a:prstGeom prst="rect">
            <a:avLst/>
          </a:prstGeom>
        </p:spPr>
      </p:pic>
      <p:pic>
        <p:nvPicPr>
          <p:cNvPr id="6" name="Picture 5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6F73D383-74BD-4BC2-A10E-A08423CF2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551" y="2308303"/>
            <a:ext cx="1991065" cy="2538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101D6F-5780-4792-AF4C-AAB64DF83A6D}"/>
              </a:ext>
            </a:extLst>
          </p:cNvPr>
          <p:cNvSpPr/>
          <p:nvPr/>
        </p:nvSpPr>
        <p:spPr>
          <a:xfrm>
            <a:off x="760786" y="2308303"/>
            <a:ext cx="1991065" cy="2538608"/>
          </a:xfrm>
          <a:prstGeom prst="rect">
            <a:avLst/>
          </a:prstGeom>
          <a:solidFill>
            <a:schemeClr val="tx2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C09DF-548E-63A7-EB83-226DBFEC1026}"/>
              </a:ext>
            </a:extLst>
          </p:cNvPr>
          <p:cNvSpPr/>
          <p:nvPr/>
        </p:nvSpPr>
        <p:spPr>
          <a:xfrm>
            <a:off x="3019522" y="2308302"/>
            <a:ext cx="1991065" cy="2538608"/>
          </a:xfrm>
          <a:prstGeom prst="rect">
            <a:avLst/>
          </a:prstGeom>
          <a:solidFill>
            <a:schemeClr val="bg1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ADEE5B-7008-2CEF-027F-6E2DFCE2311C}"/>
              </a:ext>
            </a:extLst>
          </p:cNvPr>
          <p:cNvSpPr/>
          <p:nvPr/>
        </p:nvSpPr>
        <p:spPr>
          <a:xfrm>
            <a:off x="5278314" y="2307387"/>
            <a:ext cx="1991065" cy="2538608"/>
          </a:xfrm>
          <a:prstGeom prst="rect">
            <a:avLst/>
          </a:prstGeom>
          <a:solidFill>
            <a:schemeClr val="accent4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CF7C6-DB21-51E1-8DA7-08A8003520F7}"/>
              </a:ext>
            </a:extLst>
          </p:cNvPr>
          <p:cNvSpPr/>
          <p:nvPr/>
        </p:nvSpPr>
        <p:spPr>
          <a:xfrm>
            <a:off x="7537079" y="2317635"/>
            <a:ext cx="1991065" cy="2528360"/>
          </a:xfrm>
          <a:prstGeom prst="rect">
            <a:avLst/>
          </a:prstGeom>
          <a:solidFill>
            <a:schemeClr val="accent5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80282-AA5C-EAD4-2D69-3E7ABB4DA85B}"/>
              </a:ext>
            </a:extLst>
          </p:cNvPr>
          <p:cNvSpPr/>
          <p:nvPr/>
        </p:nvSpPr>
        <p:spPr>
          <a:xfrm>
            <a:off x="9795845" y="2321241"/>
            <a:ext cx="1991065" cy="2524753"/>
          </a:xfrm>
          <a:prstGeom prst="rect">
            <a:avLst/>
          </a:prstGeom>
          <a:solidFill>
            <a:srgbClr val="89AA2E">
              <a:alpha val="5973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3702-5776-6306-0090-FD79119B32C4}"/>
              </a:ext>
            </a:extLst>
          </p:cNvPr>
          <p:cNvSpPr/>
          <p:nvPr/>
        </p:nvSpPr>
        <p:spPr>
          <a:xfrm>
            <a:off x="760787" y="4672361"/>
            <a:ext cx="1991065" cy="13279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FFFF"/>
                </a:solidFill>
              </a:rPr>
              <a:t>COHERENCIA Y COORDINACIÓN DE POLÍTICAS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3FD87-FED2-D59D-8F83-82A609E55D78}"/>
              </a:ext>
            </a:extLst>
          </p:cNvPr>
          <p:cNvSpPr/>
          <p:nvPr/>
        </p:nvSpPr>
        <p:spPr>
          <a:xfrm>
            <a:off x="3019552" y="4672361"/>
            <a:ext cx="1991065" cy="132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FFFF"/>
                </a:solidFill>
              </a:rPr>
              <a:t>PLANIFICACIÓN ECONÓMICA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73085-2D81-2146-BA0C-A9399BD301FD}"/>
              </a:ext>
            </a:extLst>
          </p:cNvPr>
          <p:cNvSpPr/>
          <p:nvPr/>
        </p:nvSpPr>
        <p:spPr>
          <a:xfrm>
            <a:off x="5278316" y="4672361"/>
            <a:ext cx="1991065" cy="13279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FFFF"/>
                </a:solidFill>
              </a:rPr>
              <a:t>LUCHA CONTRA LA CORRUPCIÓN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0A8BB5-1C65-A57F-CCE2-AF46BCAEFA1B}"/>
              </a:ext>
            </a:extLst>
          </p:cNvPr>
          <p:cNvSpPr/>
          <p:nvPr/>
        </p:nvSpPr>
        <p:spPr>
          <a:xfrm>
            <a:off x="7537080" y="4666997"/>
            <a:ext cx="1991065" cy="1327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FFFF"/>
                </a:solidFill>
              </a:rPr>
              <a:t>PARTICIPACIÓN COMUNITARIA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4203C-AF26-6F6E-3E5A-630612E2113C}"/>
              </a:ext>
            </a:extLst>
          </p:cNvPr>
          <p:cNvSpPr/>
          <p:nvPr/>
        </p:nvSpPr>
        <p:spPr>
          <a:xfrm>
            <a:off x="9795845" y="4666997"/>
            <a:ext cx="1991065" cy="1327909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FFFF"/>
                </a:solidFill>
              </a:rPr>
              <a:t>DIVULGACIÓN DE EMISIONES</a:t>
            </a:r>
          </a:p>
        </p:txBody>
      </p:sp>
    </p:spTree>
    <p:extLst>
      <p:ext uri="{BB962C8B-B14F-4D97-AF65-F5344CB8AC3E}">
        <p14:creationId xmlns:p14="http://schemas.microsoft.com/office/powerpoint/2010/main" val="3940959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A5F6-31D9-0F46-D594-CBC6C5E4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352" y="2830745"/>
            <a:ext cx="4716523" cy="1196510"/>
          </a:xfrm>
        </p:spPr>
        <p:txBody>
          <a:bodyPr/>
          <a:lstStyle/>
          <a:p>
            <a:r>
              <a:rPr lang="es-ES" sz="5400" dirty="0"/>
              <a:t>¿Alguna pregunta?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78783-C597-B19B-8846-71BF15733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6155"/>
            <a:ext cx="4913764" cy="4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9ACA09-AF16-AC40-89B1-D389F8A11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¡Gracias!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6EC50-5FE3-A04B-AA6D-D0943ED21E59}"/>
              </a:ext>
            </a:extLst>
          </p:cNvPr>
          <p:cNvSpPr txBox="1"/>
          <p:nvPr/>
        </p:nvSpPr>
        <p:spPr>
          <a:xfrm>
            <a:off x="4646097" y="5320482"/>
            <a:ext cx="6902468" cy="8248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endParaRPr lang="en-GB" sz="1400" b="0" dirty="0">
              <a:solidFill>
                <a:srgbClr val="FFFFFF"/>
              </a:solidFill>
              <a:latin typeface="+mn-lt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i="0" baseline="0" dirty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CORREO ELECTRÓNICO:</a:t>
            </a:r>
            <a:r>
              <a:rPr lang="es-ES" sz="1400" b="1" i="0" dirty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secretariat@eiti.org </a:t>
            </a:r>
            <a:r>
              <a:rPr lang="es-ES" sz="1100" b="1" i="0" baseline="0" dirty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TELÉFONO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: +47 22 20 08 00 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i="0" baseline="0" dirty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DIRECCIÓN:</a:t>
            </a:r>
            <a:r>
              <a:rPr lang="es-ES" sz="1400" b="1" i="0" dirty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Secretariado Internacional EITI, Rådhusgata 26, 0151 Oslo, Noruega</a:t>
            </a:r>
          </a:p>
        </p:txBody>
      </p:sp>
    </p:spTree>
    <p:extLst>
      <p:ext uri="{BB962C8B-B14F-4D97-AF65-F5344CB8AC3E}">
        <p14:creationId xmlns:p14="http://schemas.microsoft.com/office/powerpoint/2010/main" val="321043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1E2EC-6C1E-40BA-8A0A-9D8922CD5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Contribuir a la coherencia y la coordinación de las políticas</a:t>
            </a:r>
          </a:p>
        </p:txBody>
      </p:sp>
      <p:pic>
        <p:nvPicPr>
          <p:cNvPr id="6" name="Picture Placeholder 5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E18AEF72-9C9E-5F1C-6CFF-AD7824C090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D20C9-78EF-0427-72C5-2DE2ACA4F29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ECDBC0-3DE8-DC21-12EA-425FC0C22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253" y="2033070"/>
            <a:ext cx="6500177" cy="571584"/>
          </a:xfrm>
        </p:spPr>
        <p:txBody>
          <a:bodyPr/>
          <a:lstStyle/>
          <a:p>
            <a:r>
              <a:rPr lang="es-ES" dirty="0"/>
              <a:t>ASPECTO CLAVE</a:t>
            </a:r>
          </a:p>
        </p:txBody>
      </p:sp>
    </p:spTree>
    <p:extLst>
      <p:ext uri="{BB962C8B-B14F-4D97-AF65-F5344CB8AC3E}">
        <p14:creationId xmlns:p14="http://schemas.microsoft.com/office/powerpoint/2010/main" val="388155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4529-6967-1AE9-F558-FEA8B19C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B721D-2AEC-D95B-F607-40DB6FFA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sz="3200" dirty="0"/>
              <a:t>Las políticas climáticas, energéticas y del sector extractivo deben estar alineadas a fin de favorecer los </a:t>
            </a:r>
            <a:r>
              <a:rPr lang="es-ES" sz="3200" b="1" dirty="0">
                <a:solidFill>
                  <a:srgbClr val="0090BF"/>
                </a:solidFill>
              </a:rPr>
              <a:t>intereses públicos</a:t>
            </a:r>
            <a:r>
              <a:rPr lang="es-ES" sz="3200" dirty="0"/>
              <a:t> a largo plazo</a:t>
            </a:r>
          </a:p>
          <a:p>
            <a:r>
              <a:rPr lang="es-ES" sz="3200" dirty="0"/>
              <a:t>La transparencia respecto de las políticas y los términos fiscales puede contribuir a la </a:t>
            </a:r>
            <a:r>
              <a:rPr lang="es-ES" sz="3200" b="1" dirty="0">
                <a:solidFill>
                  <a:srgbClr val="0090BF"/>
                </a:solidFill>
              </a:rPr>
              <a:t>coherencia y la coordinación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COHERENCIA Y COORDINACIÓN DE POLÍTICAS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E0BF1-8AFB-E3A6-5D15-4B78CE221674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553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4529-6967-1AE9-F558-FEA8B19C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B721D-2AEC-D95B-F607-40DB6FFA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139708"/>
          </a:xfrm>
        </p:spPr>
        <p:txBody>
          <a:bodyPr>
            <a:normAutofit fontScale="85000" lnSpcReduction="10000"/>
          </a:bodyPr>
          <a:lstStyle/>
          <a:p>
            <a:r>
              <a:rPr lang="es-ES" sz="3200" dirty="0"/>
              <a:t>Comprender cómo repercuten las </a:t>
            </a:r>
            <a:r>
              <a:rPr lang="es-ES" sz="3200" b="1" dirty="0">
                <a:solidFill>
                  <a:srgbClr val="0090BF"/>
                </a:solidFill>
              </a:rPr>
              <a:t>iniciativas de descarbonización </a:t>
            </a:r>
            <a:r>
              <a:rPr lang="es-ES" sz="3200" dirty="0"/>
              <a:t>en las industrias extractivas</a:t>
            </a:r>
          </a:p>
          <a:p>
            <a:r>
              <a:rPr lang="es-ES" sz="3200" dirty="0">
                <a:solidFill>
                  <a:srgbClr val="002060"/>
                </a:solidFill>
              </a:rPr>
              <a:t>Identificar las políticas sectoriales que </a:t>
            </a:r>
            <a:r>
              <a:rPr lang="es-ES" sz="3200" b="1" dirty="0">
                <a:solidFill>
                  <a:srgbClr val="0090BF"/>
                </a:solidFill>
              </a:rPr>
              <a:t>favorecen o entorpecen las acciones climáticas</a:t>
            </a:r>
          </a:p>
          <a:p>
            <a:r>
              <a:rPr lang="es-ES" sz="3200" dirty="0">
                <a:solidFill>
                  <a:srgbClr val="002060"/>
                </a:solidFill>
              </a:rPr>
              <a:t>Promover la </a:t>
            </a:r>
            <a:r>
              <a:rPr lang="es-ES" sz="3200" b="1" dirty="0">
                <a:solidFill>
                  <a:srgbClr val="0090BF"/>
                </a:solidFill>
              </a:rPr>
              <a:t>coherencia y la coordinación </a:t>
            </a:r>
            <a:r>
              <a:rPr lang="es-ES" sz="3200" dirty="0">
                <a:solidFill>
                  <a:srgbClr val="002060"/>
                </a:solidFill>
              </a:rPr>
              <a:t>para contribuir al desarrollo de los intereses públicos a largo plazo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COHERENCIA Y COORDINACIÓN DE POLÍTICAS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51C057-68D6-96FA-C643-E72893807CAE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985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F0D4BB-CB5E-87BD-473A-DDADA3800A27}"/>
              </a:ext>
            </a:extLst>
          </p:cNvPr>
          <p:cNvCxnSpPr>
            <a:cxnSpLocks/>
          </p:cNvCxnSpPr>
          <p:nvPr/>
        </p:nvCxnSpPr>
        <p:spPr>
          <a:xfrm>
            <a:off x="1551709" y="3387435"/>
            <a:ext cx="119149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6028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Se requiere que los países implementadores divulguen un panorama general de las</a:t>
            </a:r>
            <a:r>
              <a:rPr lang="es-ES" sz="2800" dirty="0">
                <a:solidFill>
                  <a:srgbClr val="002157"/>
                </a:solidFill>
              </a:rPr>
              <a:t> </a:t>
            </a:r>
            <a:r>
              <a:rPr lang="es-ES" sz="2800" b="1" dirty="0">
                <a:solidFill>
                  <a:srgbClr val="0090BF"/>
                </a:solidFill>
              </a:rPr>
              <a:t>políticas, los planes y los compromisos nacionales relativos a la transición energética</a:t>
            </a:r>
            <a:r>
              <a:rPr lang="es-ES" sz="2800" dirty="0">
                <a:solidFill>
                  <a:srgbClr val="002157"/>
                </a:solidFill>
              </a:rPr>
              <a:t> que sean pertinentes a las industrias extractivas.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COHERENCIA Y COORDINACIÓN DE POLÍTICAS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Requisito 2.1(b)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5C4D8-418E-1E51-90DC-816BEDCF0D30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6390841"/>
      </p:ext>
    </p:extLst>
  </p:cSld>
  <p:clrMapOvr>
    <a:masterClrMapping/>
  </p:clrMapOvr>
</p:sld>
</file>

<file path=ppt/theme/theme1.xml><?xml version="1.0" encoding="utf-8"?>
<a:theme xmlns:a="http://schemas.openxmlformats.org/drawingml/2006/main" name="EITItheme1">
  <a:themeElements>
    <a:clrScheme name="Custom 1">
      <a:dk1>
        <a:srgbClr val="000100"/>
      </a:dk1>
      <a:lt1>
        <a:srgbClr val="165B89"/>
      </a:lt1>
      <a:dk2>
        <a:srgbClr val="122954"/>
      </a:dk2>
      <a:lt2>
        <a:srgbClr val="15C2EE"/>
      </a:lt2>
      <a:accent1>
        <a:srgbClr val="1CC0EE"/>
      </a:accent1>
      <a:accent2>
        <a:srgbClr val="6C5239"/>
      </a:accent2>
      <a:accent3>
        <a:srgbClr val="2C8536"/>
      </a:accent3>
      <a:accent4>
        <a:srgbClr val="F5A60A"/>
      </a:accent4>
      <a:accent5>
        <a:srgbClr val="D24329"/>
      </a:accent5>
      <a:accent6>
        <a:srgbClr val="78325C"/>
      </a:accent6>
      <a:hlink>
        <a:srgbClr val="1AC2ED"/>
      </a:hlink>
      <a:folHlink>
        <a:srgbClr val="12295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822F89D2-8C55-8B4B-88BB-245ADC139331}" vid="{7C9ED5B2-BBF2-DF45-8D59-C876243C5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BB3B790D4CD34F81FC0BEB718ECEB9" ma:contentTypeVersion="16" ma:contentTypeDescription="Create a new document." ma:contentTypeScope="" ma:versionID="2b3c60c549791b94e1de36215c3a607c">
  <xsd:schema xmlns:xsd="http://www.w3.org/2001/XMLSchema" xmlns:xs="http://www.w3.org/2001/XMLSchema" xmlns:p="http://schemas.microsoft.com/office/2006/metadata/properties" xmlns:ns2="d9eb0d81-beec-4074-bc6f-8be11319408c" xmlns:ns3="ec4d7596-7f32-41a8-9a95-4275d9a1ea6b" targetNamespace="http://schemas.microsoft.com/office/2006/metadata/properties" ma:root="true" ma:fieldsID="d2eef05631ed337cff00ecc2bca7ad97" ns2:_="" ns3:_="">
    <xsd:import namespace="d9eb0d81-beec-4074-bc6f-8be11319408c"/>
    <xsd:import namespace="ec4d7596-7f32-41a8-9a95-4275d9a1ea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b0d81-beec-4074-bc6f-8be1131940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b58f297-623d-4bc9-82bf-53ab639f85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d7596-7f32-41a8-9a95-4275d9a1ea6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52dc68c-65b9-457f-ba02-173d769ec880}" ma:internalName="TaxCatchAll" ma:showField="CatchAllData" ma:web="ec4d7596-7f32-41a8-9a95-4275d9a1ea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4d7596-7f32-41a8-9a95-4275d9a1ea6b" xsi:nil="true"/>
    <lcf76f155ced4ddcb4097134ff3c332f xmlns="d9eb0d81-beec-4074-bc6f-8be11319408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2FFAA2-88B9-48E1-8C96-0AABEA0672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eb0d81-beec-4074-bc6f-8be11319408c"/>
    <ds:schemaRef ds:uri="ec4d7596-7f32-41a8-9a95-4275d9a1ea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BB9246-1D15-49BF-90DE-50031989DE62}">
  <ds:schemaRefs>
    <ds:schemaRef ds:uri="d9eb0d81-beec-4074-bc6f-8be11319408c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ec4d7596-7f32-41a8-9a95-4275d9a1ea6b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8BC80A8-A295-46CA-AF22-82C68DB359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EITItheme1</Template>
  <TotalTime>2820</TotalTime>
  <Words>1922</Words>
  <Application>Microsoft Macintosh PowerPoint</Application>
  <PresentationFormat>Widescreen</PresentationFormat>
  <Paragraphs>241</Paragraphs>
  <Slides>51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Franklin Gothic Book</vt:lpstr>
      <vt:lpstr>Franklin Gothic Demi</vt:lpstr>
      <vt:lpstr>Franklin Gothic Medium</vt:lpstr>
      <vt:lpstr>Wingdings</vt:lpstr>
      <vt:lpstr>EITItheme1</vt:lpstr>
      <vt:lpstr>PowerPoint Presentation</vt:lpstr>
      <vt:lpstr>¿Por qué es importante la transparencia en la transición energética? </vt:lpstr>
      <vt:lpstr>¿Por qué es importante la transparencia en la transición energética? </vt:lpstr>
      <vt:lpstr>Transición energética</vt:lpstr>
      <vt:lpstr>Aspectos clave</vt:lpstr>
      <vt:lpstr>PowerPoint Presentation</vt:lpstr>
      <vt:lpstr>Resumen</vt:lpstr>
      <vt:lpstr>Fundamento</vt:lpstr>
      <vt:lpstr>PowerPoint Presentation</vt:lpstr>
      <vt:lpstr>PowerPoint Presentation</vt:lpstr>
      <vt:lpstr>PowerPoint Presentation</vt:lpstr>
      <vt:lpstr>PowerPoint Presentation</vt:lpstr>
      <vt:lpstr>Alemania</vt:lpstr>
      <vt:lpstr>PowerPoint Presentation</vt:lpstr>
      <vt:lpstr>Resumen</vt:lpstr>
      <vt:lpstr>Fundamento</vt:lpstr>
      <vt:lpstr>PowerPoint Presentation</vt:lpstr>
      <vt:lpstr>PowerPoint Presentation</vt:lpstr>
      <vt:lpstr>PowerPoint Presentation</vt:lpstr>
      <vt:lpstr>Mauritania</vt:lpstr>
      <vt:lpstr>República del Congo</vt:lpstr>
      <vt:lpstr>Ghana</vt:lpstr>
      <vt:lpstr>PowerPoint Presentation</vt:lpstr>
      <vt:lpstr>Resumen</vt:lpstr>
      <vt:lpstr>Fundamento</vt:lpstr>
      <vt:lpstr>PowerPoint Presentation</vt:lpstr>
      <vt:lpstr>PowerPoint Presentation</vt:lpstr>
      <vt:lpstr>Filipinas</vt:lpstr>
      <vt:lpstr>Grupo de expertos para la lucha global contra la corrupción</vt:lpstr>
      <vt:lpstr>PowerPoint Presentation</vt:lpstr>
      <vt:lpstr>Resumen</vt:lpstr>
      <vt:lpstr>Fundamento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Resumen</vt:lpstr>
      <vt:lpstr>Fundamento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Resumen</vt:lpstr>
      <vt:lpstr>Opciones</vt:lpstr>
      <vt:lpstr>PowerPoint Presentation</vt:lpstr>
      <vt:lpstr>Consulte nuestras guías en   eiti.org/es/guias-sobre-la-implementacion-del-estandar-eiti</vt:lpstr>
      <vt:lpstr>¿Alguna pregunta?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Leila Pilliard</dc:creator>
  <cp:keywords/>
  <dc:description/>
  <cp:lastModifiedBy>Leila Pilliard</cp:lastModifiedBy>
  <cp:revision>49</cp:revision>
  <cp:lastPrinted>2023-06-23T10:13:05Z</cp:lastPrinted>
  <dcterms:created xsi:type="dcterms:W3CDTF">2020-01-10T14:54:35Z</dcterms:created>
  <dcterms:modified xsi:type="dcterms:W3CDTF">2024-05-28T14:58:09Z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0x010100F6BB3B790D4CD34F81FC0BEB718ECEB9</vt:lpwstr>
  </property>
  <property fmtid="{D5CDD505-2E9C-101B-9397-08002B2CF9AE}" pid="3" name="MediaServiceImageTags">
    <vt:lpwstr/>
  </property>
</Properties>
</file>